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handoutMasterIdLst>
    <p:handoutMasterId r:id="rId56"/>
  </p:handoutMasterIdLst>
  <p:sldIdLst>
    <p:sldId id="355" r:id="rId2"/>
    <p:sldId id="347" r:id="rId3"/>
    <p:sldId id="259" r:id="rId4"/>
    <p:sldId id="260" r:id="rId5"/>
    <p:sldId id="261" r:id="rId6"/>
    <p:sldId id="376" r:id="rId7"/>
    <p:sldId id="265" r:id="rId8"/>
    <p:sldId id="403" r:id="rId9"/>
    <p:sldId id="404" r:id="rId10"/>
    <p:sldId id="274" r:id="rId11"/>
    <p:sldId id="370" r:id="rId12"/>
    <p:sldId id="285" r:id="rId13"/>
    <p:sldId id="288" r:id="rId14"/>
    <p:sldId id="289" r:id="rId15"/>
    <p:sldId id="294" r:id="rId16"/>
    <p:sldId id="299" r:id="rId17"/>
    <p:sldId id="300" r:id="rId18"/>
    <p:sldId id="353" r:id="rId19"/>
    <p:sldId id="368" r:id="rId20"/>
    <p:sldId id="369" r:id="rId21"/>
    <p:sldId id="310" r:id="rId22"/>
    <p:sldId id="354" r:id="rId23"/>
    <p:sldId id="371" r:id="rId24"/>
    <p:sldId id="372" r:id="rId25"/>
    <p:sldId id="373" r:id="rId26"/>
    <p:sldId id="374" r:id="rId27"/>
    <p:sldId id="375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88" r:id="rId50"/>
    <p:sldId id="399" r:id="rId51"/>
    <p:sldId id="400" r:id="rId52"/>
    <p:sldId id="401" r:id="rId53"/>
    <p:sldId id="40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D7E6294-4199-4A90-A210-F151FDE18691}">
          <p14:sldIdLst>
            <p14:sldId id="355"/>
            <p14:sldId id="347"/>
            <p14:sldId id="259"/>
            <p14:sldId id="260"/>
            <p14:sldId id="261"/>
            <p14:sldId id="376"/>
            <p14:sldId id="265"/>
            <p14:sldId id="403"/>
            <p14:sldId id="404"/>
            <p14:sldId id="274"/>
            <p14:sldId id="370"/>
            <p14:sldId id="285"/>
            <p14:sldId id="288"/>
            <p14:sldId id="289"/>
            <p14:sldId id="294"/>
            <p14:sldId id="299"/>
            <p14:sldId id="300"/>
            <p14:sldId id="353"/>
            <p14:sldId id="368"/>
            <p14:sldId id="369"/>
            <p14:sldId id="310"/>
            <p14:sldId id="354"/>
            <p14:sldId id="371"/>
            <p14:sldId id="372"/>
            <p14:sldId id="373"/>
            <p14:sldId id="374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88"/>
            <p14:sldId id="399"/>
            <p14:sldId id="400"/>
            <p14:sldId id="401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6462" autoAdjust="0"/>
  </p:normalViewPr>
  <p:slideViewPr>
    <p:cSldViewPr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D672F8-EB27-4E05-A2D5-8370D2F1B128}" type="datetimeFigureOut">
              <a:rPr lang="ar-IQ" smtClean="0"/>
              <a:t>18/04/1442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DA3D17F-1FEC-48FA-A74C-FFD5B978DA1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91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CD72F6-727D-42D8-9ADC-8D14806BBDF4}" type="datetimeFigureOut">
              <a:rPr lang="ar-IQ" smtClean="0"/>
              <a:t>18/04/1442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F73BCA-E712-43D3-943E-9AC1F83B44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187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3BCA-E712-43D3-943E-9AC1F83B44A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533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3BCA-E712-43D3-943E-9AC1F83B44AE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892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ar-IQ" dirty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3BCA-E712-43D3-943E-9AC1F83B44AE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478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Widad </a:t>
            </a:r>
            <a:r>
              <a:rPr lang="en-US" dirty="0" err="1"/>
              <a:t>Salih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3BCA-E712-43D3-943E-9AC1F83B44AE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604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Widad </a:t>
            </a:r>
            <a:r>
              <a:rPr lang="en-US" dirty="0" err="1"/>
              <a:t>salih</a:t>
            </a:r>
            <a:endParaRPr lang="en-US" dirty="0"/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3BCA-E712-43D3-943E-9AC1F83B44AE}" type="slidenum">
              <a:rPr lang="ar-IQ" smtClean="0"/>
              <a:t>35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560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3BCA-E712-43D3-943E-9AC1F83B44AE}" type="slidenum">
              <a:rPr lang="ar-IQ" smtClean="0"/>
              <a:t>52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850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7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1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6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bsolute-vacuum.com/product_oils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4996201"/>
            <a:ext cx="6476999" cy="49019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i="1" u="sng" dirty="0" err="1">
                <a:latin typeface="Times New Roman"/>
                <a:ea typeface="Calibri"/>
              </a:rPr>
              <a:t>Dr.Widad</a:t>
            </a:r>
            <a:r>
              <a:rPr lang="en-US" sz="2400" b="1" i="1" u="sng" dirty="0">
                <a:latin typeface="Times New Roman"/>
                <a:ea typeface="Calibri"/>
              </a:rPr>
              <a:t> S. Hanoosh</a:t>
            </a:r>
            <a:r>
              <a:rPr lang="en-US" sz="2400" b="1" i="1" u="sng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2400" b="1" i="1" u="sng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7" name="مخطط انسيابي: معالجة 6"/>
          <p:cNvSpPr/>
          <p:nvPr/>
        </p:nvSpPr>
        <p:spPr>
          <a:xfrm>
            <a:off x="1485900" y="2023965"/>
            <a:ext cx="6172200" cy="838200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>
                <a:solidFill>
                  <a:schemeClr val="tx1"/>
                </a:solidFill>
              </a:rPr>
              <a:t>المشتريات الكيميائية والتخزين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15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0" y="533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قاعدة </a:t>
            </a:r>
            <a:r>
              <a:rPr lang="ar-EG" sz="2800" b="1" u="sng" dirty="0">
                <a:highlight>
                  <a:srgbClr val="FFFF00"/>
                </a:highlight>
                <a:latin typeface="Garamond"/>
                <a:cs typeface="Garamond"/>
              </a:rPr>
              <a:t>ال</a:t>
            </a:r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بيانات </a:t>
            </a:r>
            <a:r>
              <a:rPr lang="ar-EG" sz="2800" b="1" u="sng" dirty="0">
                <a:highlight>
                  <a:srgbClr val="FFFF00"/>
                </a:highlight>
                <a:latin typeface="Garamond"/>
                <a:cs typeface="Garamond"/>
              </a:rPr>
              <a:t>ت</a:t>
            </a:r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ساعد في </a:t>
            </a:r>
            <a:r>
              <a:rPr lang="ar-EG" sz="2800" b="1" u="sng" dirty="0">
                <a:highlight>
                  <a:srgbClr val="FFFF00"/>
                </a:highlight>
                <a:latin typeface="Garamond"/>
                <a:cs typeface="Garamond"/>
              </a:rPr>
              <a:t>التتبع </a:t>
            </a:r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بأمان و</a:t>
            </a:r>
            <a:r>
              <a:rPr lang="ar-EG" sz="2800" b="1" u="sng" dirty="0">
                <a:highlight>
                  <a:srgbClr val="FFFF00"/>
                </a:highlight>
                <a:latin typeface="Garamond"/>
                <a:cs typeface="Garamond"/>
              </a:rPr>
              <a:t>إعداد </a:t>
            </a:r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تق</a:t>
            </a:r>
            <a:r>
              <a:rPr lang="ar-EG" sz="2800" b="1" u="sng" dirty="0">
                <a:highlight>
                  <a:srgbClr val="FFFF00"/>
                </a:highlight>
                <a:latin typeface="Garamond"/>
                <a:cs typeface="Garamond"/>
              </a:rPr>
              <a:t>ا</a:t>
            </a:r>
            <a:r>
              <a:rPr lang="ar-SA" sz="2800" b="1" u="sng" dirty="0" err="1">
                <a:highlight>
                  <a:srgbClr val="FFFF00"/>
                </a:highlight>
                <a:latin typeface="Garamond"/>
                <a:cs typeface="Garamond"/>
              </a:rPr>
              <a:t>رير</a:t>
            </a:r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 </a:t>
            </a:r>
            <a:r>
              <a:rPr lang="ar-EG" sz="2800" b="1" u="sng" dirty="0">
                <a:highlight>
                  <a:srgbClr val="FFFF00"/>
                </a:highlight>
                <a:latin typeface="Garamond"/>
                <a:cs typeface="Garamond"/>
              </a:rPr>
              <a:t>حول </a:t>
            </a:r>
            <a:r>
              <a:rPr lang="ar-SA" sz="2800" b="1" u="sng" dirty="0">
                <a:highlight>
                  <a:srgbClr val="FFFF00"/>
                </a:highlight>
                <a:latin typeface="Garamond"/>
                <a:cs typeface="Garamond"/>
              </a:rPr>
              <a:t>تخزين المواد الكيميائية واستخدامها</a:t>
            </a:r>
            <a:endParaRPr lang="en-US" sz="2800" b="1" u="sng" dirty="0">
              <a:highlight>
                <a:srgbClr val="FFFF00"/>
              </a:highligh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6000" y="1600200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2500" b="1" u="sng" dirty="0">
                <a:latin typeface="Garamond"/>
                <a:cs typeface="Garamond"/>
              </a:rPr>
              <a:t>الأبحاث والتقارير:</a:t>
            </a:r>
            <a:endParaRPr lang="en-US" sz="2500" b="1" u="sng" dirty="0">
              <a:latin typeface="Garamond"/>
              <a:cs typeface="Garamond"/>
            </a:endParaRPr>
          </a:p>
          <a:p>
            <a:pPr lvl="1" algn="r" rtl="1"/>
            <a:r>
              <a:rPr lang="ar-SA" sz="2000" b="1" dirty="0">
                <a:solidFill>
                  <a:srgbClr val="00B0F0"/>
                </a:solidFill>
                <a:latin typeface="Garamond"/>
                <a:cs typeface="Garamond"/>
              </a:rPr>
              <a:t>العثور على</a:t>
            </a:r>
            <a:r>
              <a:rPr lang="ar-EG" sz="2000" b="1" dirty="0">
                <a:solidFill>
                  <a:srgbClr val="00B0F0"/>
                </a:solidFill>
                <a:latin typeface="Garamond"/>
                <a:cs typeface="Garamond"/>
              </a:rPr>
              <a:t> </a:t>
            </a:r>
            <a:r>
              <a:rPr lang="ar-SA" sz="2000" b="1" dirty="0">
                <a:solidFill>
                  <a:srgbClr val="00B0F0"/>
                </a:solidFill>
                <a:latin typeface="Garamond"/>
                <a:cs typeface="Garamond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Garamond"/>
                <a:cs typeface="Garamond"/>
              </a:rPr>
              <a:t>(M) SDS</a:t>
            </a:r>
          </a:p>
          <a:p>
            <a:pPr lvl="1" algn="r" rtl="1"/>
            <a:r>
              <a:rPr lang="ar-EG" sz="2000" b="1" dirty="0">
                <a:solidFill>
                  <a:srgbClr val="00B0F0"/>
                </a:solidFill>
                <a:latin typeface="Garamond"/>
                <a:cs typeface="Garamond"/>
              </a:rPr>
              <a:t>قائمة بحث </a:t>
            </a:r>
            <a:r>
              <a:rPr lang="ar-SA" sz="2000" b="1" dirty="0">
                <a:solidFill>
                  <a:srgbClr val="00B0F0"/>
                </a:solidFill>
                <a:latin typeface="Garamond"/>
                <a:cs typeface="Garamond"/>
              </a:rPr>
              <a:t>المخزون الكيميائي</a:t>
            </a:r>
          </a:p>
          <a:p>
            <a:pPr lvl="1" algn="r" rtl="1"/>
            <a:r>
              <a:rPr lang="ar-EG" sz="2000" b="1" dirty="0">
                <a:solidFill>
                  <a:srgbClr val="00B0F0"/>
                </a:solidFill>
                <a:latin typeface="Garamond"/>
                <a:cs typeface="Garamond"/>
              </a:rPr>
              <a:t>قائمة بحث تقارير </a:t>
            </a:r>
            <a:r>
              <a:rPr lang="ar-SA" sz="2000" b="1" dirty="0">
                <a:solidFill>
                  <a:srgbClr val="00B0F0"/>
                </a:solidFill>
                <a:latin typeface="Garamond"/>
                <a:cs typeface="Garamond"/>
              </a:rPr>
              <a:t>تنظيم المواد الكيميائية</a:t>
            </a:r>
          </a:p>
          <a:p>
            <a:pPr lvl="1" algn="r" rtl="1"/>
            <a:r>
              <a:rPr lang="ar-SA" sz="2000" b="1" dirty="0">
                <a:solidFill>
                  <a:srgbClr val="00B0F0"/>
                </a:solidFill>
                <a:latin typeface="Garamond"/>
                <a:cs typeface="Garamond"/>
              </a:rPr>
              <a:t>البحث عن مواقع التخزين الكيميائية</a:t>
            </a:r>
            <a:endParaRPr lang="en-US" sz="2000" b="1" dirty="0">
              <a:solidFill>
                <a:srgbClr val="00B0F0"/>
              </a:solidFill>
              <a:latin typeface="Garamond"/>
              <a:cs typeface="Garamond"/>
            </a:endParaRPr>
          </a:p>
          <a:p>
            <a:pPr algn="r" rtl="1"/>
            <a:r>
              <a:rPr lang="ar-EG" sz="2000" b="1" u="sng" dirty="0">
                <a:latin typeface="Garamond"/>
                <a:cs typeface="Garamond"/>
              </a:rPr>
              <a:t>النقل</a:t>
            </a:r>
            <a:r>
              <a:rPr lang="ar-SA" sz="2000" b="1" u="sng" dirty="0">
                <a:latin typeface="Garamond"/>
                <a:cs typeface="Garamond"/>
              </a:rPr>
              <a:t>، </a:t>
            </a:r>
            <a:r>
              <a:rPr lang="ar-EG" sz="2000" b="1" u="sng" dirty="0">
                <a:latin typeface="Garamond"/>
                <a:cs typeface="Garamond"/>
              </a:rPr>
              <a:t>الإزالة، </a:t>
            </a:r>
            <a:r>
              <a:rPr lang="ar-SA" sz="2000" b="1" u="sng" dirty="0">
                <a:latin typeface="Garamond"/>
                <a:cs typeface="Garamond"/>
              </a:rPr>
              <a:t>التحقق </a:t>
            </a:r>
            <a:r>
              <a:rPr lang="ar-EG" sz="2000" b="1" u="sng" dirty="0">
                <a:latin typeface="Garamond"/>
                <a:cs typeface="Garamond"/>
              </a:rPr>
              <a:t>والوصول إلى المخزون</a:t>
            </a:r>
            <a:r>
              <a:rPr lang="ar-SA" sz="2000" b="1" u="sng" dirty="0">
                <a:latin typeface="Garamond"/>
                <a:cs typeface="Garamond"/>
              </a:rPr>
              <a:t>:</a:t>
            </a:r>
            <a:endParaRPr lang="en-US" sz="2000" b="1" u="sng" dirty="0">
              <a:latin typeface="Garamond"/>
              <a:cs typeface="Garamond"/>
            </a:endParaRPr>
          </a:p>
          <a:p>
            <a:pPr lvl="1" algn="r" rtl="1"/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نقل أو إزالة المواد الكيميائية </a:t>
            </a:r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المميزة </a:t>
            </a:r>
            <a:r>
              <a:rPr lang="ar-EG" sz="2000" b="1" dirty="0" err="1">
                <a:solidFill>
                  <a:srgbClr val="7030A0"/>
                </a:solidFill>
                <a:latin typeface="Garamond"/>
                <a:cs typeface="Garamond"/>
              </a:rPr>
              <a:t>بالباركود</a:t>
            </a:r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من المخزون</a:t>
            </a:r>
          </a:p>
          <a:p>
            <a:pPr lvl="1" algn="r" rtl="1"/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ال</a:t>
            </a:r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تحقق </a:t>
            </a:r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من قائمة المخزون </a:t>
            </a:r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الكيميائي</a:t>
            </a:r>
          </a:p>
          <a:p>
            <a:pPr lvl="1" algn="r" rtl="1"/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إضافة </a:t>
            </a:r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مخزون كيميائي</a:t>
            </a:r>
            <a:endParaRPr lang="ar-SA" sz="2000" b="1" dirty="0">
              <a:solidFill>
                <a:srgbClr val="7030A0"/>
              </a:solidFill>
              <a:latin typeface="Garamond"/>
              <a:cs typeface="Garamond"/>
            </a:endParaRPr>
          </a:p>
          <a:p>
            <a:pPr lvl="1" algn="r" rtl="1"/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قائمة الاستبدال الكيميائي</a:t>
            </a:r>
            <a:endParaRPr lang="en-US" sz="2000" b="1" dirty="0">
              <a:solidFill>
                <a:srgbClr val="7030A0"/>
              </a:solidFill>
              <a:latin typeface="Garamond"/>
              <a:cs typeface="Garamond"/>
            </a:endParaRPr>
          </a:p>
          <a:p>
            <a:pPr algn="r" rtl="1"/>
            <a:r>
              <a:rPr lang="ar-SA" sz="2000" b="1" u="sng" dirty="0">
                <a:latin typeface="Garamond"/>
                <a:cs typeface="Garamond"/>
              </a:rPr>
              <a:t>الإجراءات والنماذج </a:t>
            </a:r>
            <a:r>
              <a:rPr lang="ar-EG" sz="2000" b="1" u="sng" dirty="0">
                <a:latin typeface="Garamond"/>
                <a:cs typeface="Garamond"/>
              </a:rPr>
              <a:t>والروابط</a:t>
            </a:r>
            <a:r>
              <a:rPr lang="en-US" sz="2000" b="1" u="sng" dirty="0">
                <a:latin typeface="Garamond"/>
                <a:cs typeface="Garamond"/>
              </a:rPr>
              <a:t>:</a:t>
            </a:r>
          </a:p>
          <a:p>
            <a:pPr lvl="1" algn="r" rtl="1"/>
            <a:r>
              <a:rPr lang="ar-EG" sz="2000" b="1" dirty="0" err="1">
                <a:solidFill>
                  <a:srgbClr val="7030A0"/>
                </a:solidFill>
                <a:latin typeface="Garamond"/>
                <a:cs typeface="Garamond"/>
              </a:rPr>
              <a:t>الإطلاع</a:t>
            </a:r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 على </a:t>
            </a:r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إجراءات الجرد والنماذج والوثائق الأخرى</a:t>
            </a:r>
          </a:p>
          <a:p>
            <a:pPr lvl="1" algn="r" rtl="1"/>
            <a:r>
              <a:rPr lang="ar-EG" sz="2000" b="1" dirty="0" err="1">
                <a:solidFill>
                  <a:srgbClr val="7030A0"/>
                </a:solidFill>
                <a:latin typeface="Garamond"/>
                <a:cs typeface="Garamond"/>
              </a:rPr>
              <a:t>الإطلاع</a:t>
            </a:r>
            <a:r>
              <a:rPr lang="ar-EG" sz="2000" b="1" dirty="0">
                <a:solidFill>
                  <a:srgbClr val="7030A0"/>
                </a:solidFill>
                <a:latin typeface="Garamond"/>
                <a:cs typeface="Garamond"/>
              </a:rPr>
              <a:t> على روابط </a:t>
            </a:r>
            <a:r>
              <a:rPr lang="ar-SA" sz="2000" b="1" dirty="0">
                <a:solidFill>
                  <a:srgbClr val="7030A0"/>
                </a:solidFill>
                <a:latin typeface="Garamond"/>
                <a:cs typeface="Garamond"/>
              </a:rPr>
              <a:t>المواد الكيميائية الأخرى ذات الصلة</a:t>
            </a:r>
            <a:endParaRPr lang="en-US" sz="2000" b="1" dirty="0">
              <a:solidFill>
                <a:srgbClr val="7030A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276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590800" y="423792"/>
            <a:ext cx="4823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u="sng" dirty="0">
                <a:highlight>
                  <a:srgbClr val="FFFF00"/>
                </a:highlight>
              </a:rPr>
              <a:t>استعلامات المخزون</a:t>
            </a:r>
            <a:endParaRPr lang="en-US" sz="4000" b="1" u="sng" dirty="0">
              <a:highlight>
                <a:srgbClr val="FFFF00"/>
              </a:highligh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14400" y="1469886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4000" b="1" dirty="0"/>
              <a:t>بحث المواد </a:t>
            </a:r>
            <a:r>
              <a:rPr lang="ar-SA" sz="4000" b="1" dirty="0"/>
              <a:t>الكيميائية أو الاسم التجاري</a:t>
            </a:r>
          </a:p>
          <a:p>
            <a:pPr algn="r" rtl="1"/>
            <a:r>
              <a:rPr lang="ar-EG" sz="4000" b="1" dirty="0"/>
              <a:t>بحث </a:t>
            </a:r>
            <a:r>
              <a:rPr lang="ar-SA" sz="4000" b="1" dirty="0"/>
              <a:t>رقم </a:t>
            </a:r>
            <a:r>
              <a:rPr lang="en-US" sz="4000" b="1" dirty="0"/>
              <a:t>CAS</a:t>
            </a:r>
            <a:endParaRPr lang="ar-SA" sz="4000" b="1" dirty="0"/>
          </a:p>
          <a:p>
            <a:pPr algn="r" rtl="1"/>
            <a:r>
              <a:rPr lang="ar-EG" sz="4000" b="1" dirty="0"/>
              <a:t>بحث المكون</a:t>
            </a:r>
            <a:endParaRPr lang="ar-SA" sz="4000" b="1" dirty="0"/>
          </a:p>
          <a:p>
            <a:pPr algn="r" rtl="1"/>
            <a:r>
              <a:rPr lang="ar-EG" sz="4000" b="1" dirty="0"/>
              <a:t>بحث </a:t>
            </a:r>
            <a:r>
              <a:rPr lang="ar-IQ" sz="4000" b="1" dirty="0"/>
              <a:t>الموقع</a:t>
            </a:r>
          </a:p>
          <a:p>
            <a:pPr algn="r" rtl="1"/>
            <a:r>
              <a:rPr lang="ar-SA" sz="4000" b="1" dirty="0"/>
              <a:t>البحث </a:t>
            </a:r>
            <a:r>
              <a:rPr lang="ar-SA" sz="4000" b="1" dirty="0" err="1"/>
              <a:t>الباركود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43407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25030" y="304800"/>
            <a:ext cx="7093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000" b="1" u="sng" dirty="0">
                <a:highlight>
                  <a:srgbClr val="FFFF00"/>
                </a:highlight>
              </a:rPr>
              <a:t>نتيجة الاستعلام عن </a:t>
            </a:r>
            <a:r>
              <a:rPr lang="ar-EG" sz="4000" b="1" u="sng" dirty="0" err="1">
                <a:highlight>
                  <a:srgbClr val="FFFF00"/>
                </a:highlight>
              </a:rPr>
              <a:t>التولوين</a:t>
            </a:r>
            <a:endParaRPr lang="en-US" sz="4000" b="1" u="sng" dirty="0">
              <a:highlight>
                <a:srgbClr val="FFFF00"/>
              </a:highlight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36800"/>
              </p:ext>
            </p:extLst>
          </p:nvPr>
        </p:nvGraphicFramePr>
        <p:xfrm>
          <a:off x="620712" y="1295400"/>
          <a:ext cx="7902575" cy="4625054"/>
        </p:xfrm>
        <a:graphic>
          <a:graphicData uri="http://schemas.openxmlformats.org/drawingml/2006/table">
            <a:tbl>
              <a:tblPr/>
              <a:tblGrid>
                <a:gridCol w="174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8814"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الباركود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الموقع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الإدارة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الكمية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الوحدة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الطلب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AQ00600682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NM/518/1111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1725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10/24/2006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AQ00602185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NM/518/1123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11/20/2006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AQ00582298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NM/518/1302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8/8/2006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AQ00602186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NM/518/1302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11/20/2006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AQ00602187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NM/518/1302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11/20/2006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9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AQ00582307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NM/518/1302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1131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8/8/2006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11181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152400"/>
            <a:ext cx="8109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highlight>
                  <a:srgbClr val="FFFF00"/>
                </a:highlight>
              </a:rPr>
              <a:t>إدارة المخزون: أعمار المواد الكيميائية</a:t>
            </a:r>
            <a:endParaRPr lang="en-US" sz="3600" b="1" dirty="0">
              <a:highlight>
                <a:srgbClr val="FFFF00"/>
              </a:highligh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149807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3200" b="1" dirty="0"/>
              <a:t>ما هو عمر المواد الكيميائية لديك؟</a:t>
            </a:r>
            <a:endParaRPr lang="en-US" sz="3200" b="1" dirty="0"/>
          </a:p>
          <a:p>
            <a:pPr algn="r" rtl="1"/>
            <a:r>
              <a:rPr lang="ar-EG" sz="3200" b="1" dirty="0"/>
              <a:t>بعض المواد الكيميائية تتحلل بمرور الوقت</a:t>
            </a:r>
            <a:endParaRPr lang="en-US" sz="3200" b="1" dirty="0"/>
          </a:p>
          <a:p>
            <a:pPr lvl="1" algn="r" rtl="1"/>
            <a:r>
              <a:rPr lang="ar-EG" sz="3200" b="1" dirty="0"/>
              <a:t>تدوير المخزون</a:t>
            </a:r>
            <a:endParaRPr lang="en-US" sz="3200" b="1" dirty="0"/>
          </a:p>
          <a:p>
            <a:pPr lvl="1" algn="r" rtl="1"/>
            <a:r>
              <a:rPr lang="ar-EG" sz="3200" b="1" dirty="0"/>
              <a:t>ملصقات التسمية والتاريخ</a:t>
            </a:r>
            <a:endParaRPr lang="en-US" sz="3200" b="1" dirty="0"/>
          </a:p>
          <a:p>
            <a:pPr algn="r" rtl="1"/>
            <a:r>
              <a:rPr lang="ar-EG" sz="3200" b="1" dirty="0"/>
              <a:t>الفحوصات الكيميائية لها تواريخ انتهاء الصلاحية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40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81201" y="148679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400" b="1" u="sng" dirty="0">
                <a:highlight>
                  <a:srgbClr val="FFFF00"/>
                </a:highlight>
              </a:rPr>
              <a:t>المتفجرات </a:t>
            </a:r>
            <a:r>
              <a:rPr lang="ar-IQ" sz="4400" b="1" u="sng" dirty="0">
                <a:highlight>
                  <a:srgbClr val="FFFF00"/>
                </a:highlight>
              </a:rPr>
              <a:t>والتفاعلات</a:t>
            </a:r>
            <a:endParaRPr lang="en-US" sz="4400" b="1" u="sng" dirty="0">
              <a:highlight>
                <a:srgbClr val="FFFF00"/>
              </a:highligh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95399" y="1219200"/>
            <a:ext cx="67898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/>
              <a:t>أمثلة</a:t>
            </a:r>
            <a:r>
              <a:rPr lang="en-US" sz="2800" b="1" dirty="0"/>
              <a:t>:</a:t>
            </a:r>
          </a:p>
          <a:p>
            <a:pPr lvl="1" algn="r" rtl="1"/>
            <a:r>
              <a:rPr lang="ar-EG" sz="2800" b="1" dirty="0"/>
              <a:t>تكون البيروكسيد - </a:t>
            </a:r>
            <a:r>
              <a:rPr lang="ar-EG" sz="2800" b="1" dirty="0" err="1"/>
              <a:t>الاسترات</a:t>
            </a:r>
            <a:endParaRPr lang="en-US" sz="2800" b="1" dirty="0"/>
          </a:p>
          <a:p>
            <a:pPr lvl="1" algn="r" rtl="1"/>
            <a:r>
              <a:rPr lang="ar-EG" sz="2800" b="1" dirty="0"/>
              <a:t>تكون </a:t>
            </a:r>
            <a:r>
              <a:rPr lang="ar-EG" sz="2800" b="1" dirty="0" err="1"/>
              <a:t>البيركلورات</a:t>
            </a:r>
            <a:r>
              <a:rPr lang="ar-EG" sz="2800" b="1" dirty="0"/>
              <a:t> – </a:t>
            </a:r>
            <a:r>
              <a:rPr lang="ar-IQ" sz="2800" b="1" dirty="0"/>
              <a:t>حامض</a:t>
            </a:r>
            <a:r>
              <a:rPr lang="ar-EG" sz="2800" b="1" dirty="0"/>
              <a:t> </a:t>
            </a:r>
            <a:r>
              <a:rPr lang="ar-EG" sz="2800" b="1" dirty="0" err="1"/>
              <a:t>البيركلوريك</a:t>
            </a:r>
            <a:endParaRPr lang="en-US" sz="2800" b="1" dirty="0"/>
          </a:p>
          <a:p>
            <a:pPr lvl="1" algn="r" rtl="1"/>
            <a:r>
              <a:rPr lang="ar-EG" sz="2800" b="1" dirty="0"/>
              <a:t>حساسية الماء/ الرطوبة – </a:t>
            </a:r>
            <a:r>
              <a:rPr lang="en-US" sz="2800" b="1" dirty="0"/>
              <a:t>Na</a:t>
            </a:r>
            <a:r>
              <a:rPr lang="ar-EG" sz="2800" b="1" dirty="0"/>
              <a:t>، </a:t>
            </a:r>
            <a:r>
              <a:rPr lang="en-US" sz="2800" b="1" dirty="0"/>
              <a:t>Li</a:t>
            </a:r>
            <a:r>
              <a:rPr lang="ar-EG" sz="2800" b="1" dirty="0"/>
              <a:t>، </a:t>
            </a:r>
            <a:r>
              <a:rPr lang="en-US" sz="2800" b="1" dirty="0"/>
              <a:t>LiAlH4</a:t>
            </a:r>
            <a:r>
              <a:rPr lang="ar-EG" sz="2800" b="1" dirty="0"/>
              <a:t>، </a:t>
            </a:r>
            <a:r>
              <a:rPr lang="en-US" sz="2800" b="1" dirty="0"/>
              <a:t>K</a:t>
            </a:r>
            <a:r>
              <a:rPr lang="ar-EG" sz="2800" b="1" dirty="0"/>
              <a:t>،</a:t>
            </a:r>
            <a:r>
              <a:rPr lang="en-US" sz="2800" b="1" dirty="0"/>
              <a:t> </a:t>
            </a:r>
            <a:r>
              <a:rPr lang="ar-EG" sz="2800" b="1" dirty="0"/>
              <a:t>المعادن القابلة للاشتعال</a:t>
            </a:r>
            <a:endParaRPr lang="en-US" sz="2800" b="1" dirty="0"/>
          </a:p>
          <a:p>
            <a:pPr algn="r" rtl="1"/>
            <a:r>
              <a:rPr lang="ar-EG" sz="2800" b="1" dirty="0"/>
              <a:t>التدابير الوقائية</a:t>
            </a:r>
            <a:r>
              <a:rPr lang="en-US" sz="2800" b="1" dirty="0"/>
              <a:t>:</a:t>
            </a:r>
          </a:p>
          <a:p>
            <a:pPr lvl="1" algn="r" rtl="1"/>
            <a:r>
              <a:rPr lang="ar-EG" sz="2800" b="1" dirty="0"/>
              <a:t>مراقبة المخزون</a:t>
            </a:r>
            <a:endParaRPr lang="en-US" sz="2800" b="1" dirty="0"/>
          </a:p>
          <a:p>
            <a:pPr lvl="1" algn="r" rtl="1"/>
            <a:r>
              <a:rPr lang="ar-EG" sz="2800" b="1" dirty="0"/>
              <a:t>إجراءات العمل الموحدة</a:t>
            </a:r>
          </a:p>
          <a:p>
            <a:pPr lvl="1" algn="r" rtl="1">
              <a:buNone/>
            </a:pPr>
            <a:r>
              <a:rPr lang="ar-EG" sz="2800" b="1" dirty="0"/>
              <a:t>  وعمليات التفتيش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811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43200" y="325607"/>
            <a:ext cx="411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400" b="1" u="sng" dirty="0">
                <a:solidFill>
                  <a:srgbClr val="002060"/>
                </a:solidFill>
                <a:highlight>
                  <a:srgbClr val="FFFF00"/>
                </a:highlight>
              </a:rPr>
              <a:t>التخزين الآمن </a:t>
            </a:r>
            <a:endParaRPr lang="en-US" sz="4400" b="1" u="sng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6000" y="1437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400" b="1" dirty="0"/>
              <a:t>حماية المواد الكيميائية أثناء العمليات العادية</a:t>
            </a:r>
          </a:p>
          <a:p>
            <a:pPr algn="r" rtl="1"/>
            <a:r>
              <a:rPr lang="ar-SA" sz="2400" b="1" dirty="0"/>
              <a:t>حماية المواد الكيميائية أثناء </a:t>
            </a:r>
            <a:r>
              <a:rPr lang="ar-EG" sz="2400" b="1" dirty="0"/>
              <a:t>ال</a:t>
            </a:r>
            <a:r>
              <a:rPr lang="ar-SA" sz="2400" b="1" dirty="0"/>
              <a:t>أحداث غير </a:t>
            </a:r>
            <a:r>
              <a:rPr lang="ar-EG" sz="2400" b="1" dirty="0"/>
              <a:t>ال</a:t>
            </a:r>
            <a:r>
              <a:rPr lang="ar-SA" sz="2400" b="1" dirty="0"/>
              <a:t>متوقعة</a:t>
            </a:r>
            <a:endParaRPr lang="en-US" sz="2400" b="1" dirty="0"/>
          </a:p>
          <a:p>
            <a:pPr lvl="1" algn="r" rtl="1"/>
            <a:r>
              <a:rPr lang="ar-SA" sz="2400" b="1" dirty="0"/>
              <a:t>الفيضانات</a:t>
            </a:r>
          </a:p>
          <a:p>
            <a:pPr lvl="1" algn="r" rtl="1"/>
            <a:r>
              <a:rPr lang="ar-SA" sz="2400" b="1" dirty="0"/>
              <a:t>موجات المد والجزر</a:t>
            </a:r>
          </a:p>
          <a:p>
            <a:pPr lvl="1" algn="r" rtl="1"/>
            <a:r>
              <a:rPr lang="ar-SA" sz="2400" b="1" dirty="0"/>
              <a:t>الزلازل</a:t>
            </a:r>
          </a:p>
          <a:p>
            <a:pPr lvl="1" algn="r" rtl="1"/>
            <a:r>
              <a:rPr lang="ar-SA" sz="2400" b="1" dirty="0"/>
              <a:t>الأعاصير</a:t>
            </a:r>
            <a:endParaRPr lang="en-US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2514600" y="4115336"/>
            <a:ext cx="51106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r-SA" sz="2800" b="1" u="sng" dirty="0"/>
              <a:t>تخزين المواد الكيميائية: المفاهيم الأساسية</a:t>
            </a:r>
            <a:endParaRPr lang="en-US" sz="2800" b="1" u="sng" dirty="0"/>
          </a:p>
        </p:txBody>
      </p:sp>
      <p:sp>
        <p:nvSpPr>
          <p:cNvPr id="6" name="مستطيل 5"/>
          <p:cNvSpPr/>
          <p:nvPr/>
        </p:nvSpPr>
        <p:spPr>
          <a:xfrm>
            <a:off x="2514600" y="48201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2400" b="1" dirty="0"/>
              <a:t>فصل </a:t>
            </a:r>
            <a:r>
              <a:rPr lang="ar-SA" sz="2400" b="1" dirty="0"/>
              <a:t>المواد الكيميائية غير </a:t>
            </a:r>
            <a:r>
              <a:rPr lang="ar-EG" sz="2400" b="1" dirty="0"/>
              <a:t>ال</a:t>
            </a:r>
            <a:r>
              <a:rPr lang="ar-SA" sz="2400" b="1" dirty="0"/>
              <a:t>متوافقة</a:t>
            </a:r>
          </a:p>
          <a:p>
            <a:pPr algn="r" rtl="1"/>
            <a:r>
              <a:rPr lang="ar-EG" sz="2400" b="1" dirty="0"/>
              <a:t>فصل </a:t>
            </a:r>
            <a:r>
              <a:rPr lang="ar-SA" sz="2400" b="1" dirty="0"/>
              <a:t>المواد القابلة للاشتعال/ المتفجرات </a:t>
            </a:r>
            <a:r>
              <a:rPr lang="ar-EG" sz="2400" b="1" dirty="0"/>
              <a:t>عن </a:t>
            </a:r>
            <a:r>
              <a:rPr lang="ar-SA" sz="2400" b="1" dirty="0"/>
              <a:t>مصادر الاشتعال</a:t>
            </a:r>
          </a:p>
        </p:txBody>
      </p:sp>
    </p:spTree>
    <p:extLst>
      <p:ext uri="{BB962C8B-B14F-4D97-AF65-F5344CB8AC3E}">
        <p14:creationId xmlns:p14="http://schemas.microsoft.com/office/powerpoint/2010/main" val="12201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81200" y="2286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استخدام خزانات </a:t>
            </a:r>
            <a:r>
              <a:rPr lang="ar-EG" sz="2400" b="1" dirty="0">
                <a:solidFill>
                  <a:srgbClr val="002060"/>
                </a:solidFill>
              </a:rPr>
              <a:t>التخزين الغير </a:t>
            </a:r>
            <a:r>
              <a:rPr lang="ar-SA" sz="2400" b="1" dirty="0">
                <a:solidFill>
                  <a:srgbClr val="002060"/>
                </a:solidFill>
              </a:rPr>
              <a:t>قابلة للاشتعال لكميات كبيرة من المذيبات القابلة للاشتعال</a:t>
            </a:r>
          </a:p>
          <a:p>
            <a:pPr algn="r" rtl="1"/>
            <a:r>
              <a:rPr lang="ar-EG" sz="2400" b="1" dirty="0">
                <a:solidFill>
                  <a:srgbClr val="002060"/>
                </a:solidFill>
              </a:rPr>
              <a:t>فصل </a:t>
            </a:r>
            <a:r>
              <a:rPr lang="ar-SA" sz="2400" b="1" dirty="0">
                <a:solidFill>
                  <a:srgbClr val="002060"/>
                </a:solidFill>
              </a:rPr>
              <a:t>الفلزات القلوية </a:t>
            </a:r>
            <a:r>
              <a:rPr lang="ar-EG" sz="2400" b="1" dirty="0">
                <a:solidFill>
                  <a:srgbClr val="002060"/>
                </a:solidFill>
              </a:rPr>
              <a:t>ع</a:t>
            </a:r>
            <a:r>
              <a:rPr lang="ar-SA" sz="2400" b="1" dirty="0">
                <a:solidFill>
                  <a:srgbClr val="002060"/>
                </a:solidFill>
              </a:rPr>
              <a:t>ن الماء</a:t>
            </a:r>
          </a:p>
          <a:p>
            <a:pPr algn="r" rtl="1"/>
            <a:r>
              <a:rPr lang="ar-EG" sz="2400" b="1" dirty="0">
                <a:solidFill>
                  <a:srgbClr val="002060"/>
                </a:solidFill>
              </a:rPr>
              <a:t>فصل </a:t>
            </a:r>
            <a:r>
              <a:rPr lang="ar-SA" sz="2400" b="1" dirty="0">
                <a:solidFill>
                  <a:srgbClr val="002060"/>
                </a:solidFill>
              </a:rPr>
              <a:t>الأحماض والقواعد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Flammable storage cabi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13430"/>
            <a:ext cx="3336851" cy="261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860229" y="4094051"/>
            <a:ext cx="537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/>
              <a:t>استخدام خزانات التخزين الغير قابلة للاشتعال</a:t>
            </a:r>
            <a:endParaRPr lang="en-US" sz="2800" b="1" dirty="0"/>
          </a:p>
        </p:txBody>
      </p:sp>
      <p:pic>
        <p:nvPicPr>
          <p:cNvPr id="6" name="Picture 3" descr="flammable storage cab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23268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3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09800" y="5334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/>
              <a:t>تخزين المواد الكيميائية</a:t>
            </a:r>
            <a:endParaRPr lang="en-US" sz="3600" b="1" dirty="0"/>
          </a:p>
        </p:txBody>
      </p:sp>
      <p:sp>
        <p:nvSpPr>
          <p:cNvPr id="3" name="مستطيل 2"/>
          <p:cNvSpPr/>
          <p:nvPr/>
        </p:nvSpPr>
        <p:spPr>
          <a:xfrm>
            <a:off x="3048000" y="13716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تخزين </a:t>
            </a:r>
            <a:r>
              <a:rPr lang="ar-IQ" sz="2400" b="1" dirty="0"/>
              <a:t>الحوامض </a:t>
            </a:r>
            <a:r>
              <a:rPr lang="ar-SA" sz="2400" b="1" dirty="0"/>
              <a:t>بشكل منفصل</a:t>
            </a:r>
          </a:p>
          <a:p>
            <a:pPr algn="r" rtl="1"/>
            <a:r>
              <a:rPr lang="ar-SA" sz="2400" b="1" dirty="0"/>
              <a:t>تخزين الحاويات الكبيرة على الرفوف السفلية</a:t>
            </a:r>
          </a:p>
          <a:p>
            <a:pPr algn="r" rtl="1"/>
            <a:r>
              <a:rPr lang="ar-EG" sz="2400" b="1" dirty="0"/>
              <a:t>غلق حاويات </a:t>
            </a:r>
            <a:r>
              <a:rPr lang="ar-IQ" sz="2400" b="1" dirty="0"/>
              <a:t>المواد الكيميائية بشكل جيد </a:t>
            </a:r>
            <a:r>
              <a:rPr lang="ar-SA" sz="2400" b="1" dirty="0"/>
              <a:t>، والمواد الكيميائية شديدة السمية</a:t>
            </a:r>
          </a:p>
          <a:p>
            <a:pPr algn="r" rtl="1"/>
            <a:r>
              <a:rPr lang="ar-IQ" sz="2400" b="1" dirty="0"/>
              <a:t>عدم خزن </a:t>
            </a:r>
            <a:r>
              <a:rPr lang="ar-SA" sz="2400" b="1" dirty="0"/>
              <a:t>المواد الغذائية في الثلاجات مع المواد الكيميائية</a:t>
            </a:r>
            <a:endParaRPr lang="en-US" sz="2400" b="1" dirty="0"/>
          </a:p>
        </p:txBody>
      </p:sp>
      <p:pic>
        <p:nvPicPr>
          <p:cNvPr id="10" name="Picture 4" descr="IceCream_Chemic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3429000"/>
            <a:ext cx="515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89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00200" y="228600"/>
            <a:ext cx="58674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3200" b="1" dirty="0"/>
              <a:t>تخزين المواد الكيميائية: الممارسات الجيدة</a:t>
            </a:r>
            <a:endParaRPr lang="en-US" sz="3200" b="1" dirty="0"/>
          </a:p>
        </p:txBody>
      </p:sp>
      <p:sp>
        <p:nvSpPr>
          <p:cNvPr id="3" name="مستطيل 2"/>
          <p:cNvSpPr/>
          <p:nvPr/>
        </p:nvSpPr>
        <p:spPr>
          <a:xfrm>
            <a:off x="685800" y="1055978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/>
              <a:t>تقييد الوصول إليها</a:t>
            </a:r>
            <a:endParaRPr lang="en-US" sz="2800" b="1" dirty="0"/>
          </a:p>
          <a:p>
            <a:pPr lvl="1" algn="r" rtl="1"/>
            <a:r>
              <a:rPr lang="ar-EG" sz="2800" b="1" dirty="0"/>
              <a:t>وضع عبارة </a:t>
            </a:r>
            <a:r>
              <a:rPr lang="ar-SA" sz="2800" b="1" dirty="0"/>
              <a:t>"العاملين المصرح لهم فقط"</a:t>
            </a:r>
          </a:p>
          <a:p>
            <a:pPr lvl="1" algn="r" rtl="1"/>
            <a:r>
              <a:rPr lang="ar-SA" sz="2800" b="1" dirty="0"/>
              <a:t>قفل </a:t>
            </a:r>
            <a:r>
              <a:rPr lang="ar-EG" sz="2800" b="1" dirty="0"/>
              <a:t>ال</a:t>
            </a:r>
            <a:r>
              <a:rPr lang="ar-SA" sz="2800" b="1" dirty="0"/>
              <a:t>منطقة / </a:t>
            </a:r>
            <a:r>
              <a:rPr lang="ar-EG" sz="2800" b="1" dirty="0"/>
              <a:t>ال</a:t>
            </a:r>
            <a:r>
              <a:rPr lang="ar-SA" sz="2800" b="1" dirty="0"/>
              <a:t>غرفة / </a:t>
            </a:r>
            <a:r>
              <a:rPr lang="ar-EG" sz="2800" b="1" dirty="0"/>
              <a:t>ال</a:t>
            </a:r>
            <a:r>
              <a:rPr lang="ar-SA" sz="2800" b="1" dirty="0"/>
              <a:t>خزانات عندما لا تكون قيد الاستعمال</a:t>
            </a:r>
            <a:endParaRPr lang="en-US" sz="2800" b="1" dirty="0"/>
          </a:p>
          <a:p>
            <a:pPr algn="r" rtl="1"/>
            <a:r>
              <a:rPr lang="ar-EG" sz="2800" b="1" dirty="0"/>
              <a:t>التأكد من أن ال</a:t>
            </a:r>
            <a:r>
              <a:rPr lang="ar-SA" sz="2800" b="1" dirty="0"/>
              <a:t>منطقة </a:t>
            </a:r>
            <a:r>
              <a:rPr lang="ar-EG" sz="2800" b="1" dirty="0"/>
              <a:t>باردة </a:t>
            </a:r>
            <a:r>
              <a:rPr lang="ar-SA" sz="2800" b="1" dirty="0"/>
              <a:t>وجيد</a:t>
            </a:r>
            <a:r>
              <a:rPr lang="ar-EG" sz="2800" b="1" dirty="0"/>
              <a:t>ة</a:t>
            </a:r>
            <a:r>
              <a:rPr lang="ar-SA" sz="2800" b="1" dirty="0"/>
              <a:t> التهوية</a:t>
            </a:r>
          </a:p>
          <a:p>
            <a:pPr algn="r" rtl="1"/>
            <a:r>
              <a:rPr lang="ar-EG" sz="2800" b="1" dirty="0"/>
              <a:t>تأمين </a:t>
            </a:r>
            <a:r>
              <a:rPr lang="ar-SA" sz="2800" b="1" dirty="0" err="1"/>
              <a:t>أرفف</a:t>
            </a:r>
            <a:r>
              <a:rPr lang="ar-SA" sz="2800" b="1" dirty="0"/>
              <a:t> التخزين </a:t>
            </a:r>
            <a:r>
              <a:rPr lang="ar-EG" sz="2800" b="1" dirty="0"/>
              <a:t>بال</a:t>
            </a:r>
            <a:r>
              <a:rPr lang="ar-SA" sz="2800" b="1" dirty="0"/>
              <a:t>جدار أو </a:t>
            </a:r>
            <a:r>
              <a:rPr lang="ar-EG" sz="2800" b="1" dirty="0"/>
              <a:t>ال</a:t>
            </a:r>
            <a:r>
              <a:rPr lang="ar-SA" sz="2800" b="1" dirty="0"/>
              <a:t>أرضية</a:t>
            </a:r>
          </a:p>
          <a:p>
            <a:pPr algn="r" rtl="1"/>
            <a:r>
              <a:rPr lang="ar-SA" sz="2800" b="1" dirty="0"/>
              <a:t>يجب أن يكون </a:t>
            </a:r>
            <a:r>
              <a:rPr lang="ar-EG" sz="2800" b="1" dirty="0" err="1"/>
              <a:t>للأرفف</a:t>
            </a:r>
            <a:r>
              <a:rPr lang="ar-EG" sz="2800" b="1" dirty="0"/>
              <a:t> شفة أمامية </a:t>
            </a:r>
            <a:r>
              <a:rPr lang="ar-SA" sz="2800" b="1" dirty="0"/>
              <a:t>¾</a:t>
            </a:r>
            <a:r>
              <a:rPr lang="ar-EG" sz="2800" b="1" dirty="0"/>
              <a:t>“</a:t>
            </a:r>
            <a:endParaRPr lang="en-US" sz="2800" b="1" dirty="0"/>
          </a:p>
          <a:p>
            <a:pPr lvl="1" algn="r" rtl="1"/>
            <a:r>
              <a:rPr lang="ar-SA" sz="2800" b="1" dirty="0"/>
              <a:t>في منطقة الزل</a:t>
            </a:r>
            <a:r>
              <a:rPr lang="ar-EG" sz="2800" b="1" dirty="0"/>
              <a:t>ا</a:t>
            </a:r>
            <a:r>
              <a:rPr lang="ar-SA" sz="2800" b="1" dirty="0"/>
              <a:t>زل، </a:t>
            </a:r>
            <a:r>
              <a:rPr lang="ar-EG" sz="2800" b="1" dirty="0"/>
              <a:t>ضع </a:t>
            </a:r>
            <a:r>
              <a:rPr lang="ar-SA" sz="2800" b="1" dirty="0"/>
              <a:t>قضيب</a:t>
            </a:r>
            <a:r>
              <a:rPr lang="ar-EG" sz="2800" b="1" dirty="0"/>
              <a:t>اً</a:t>
            </a:r>
            <a:r>
              <a:rPr lang="ar-SA" sz="2800" b="1" dirty="0"/>
              <a:t> </a:t>
            </a:r>
            <a:r>
              <a:rPr lang="ar-EG" sz="2800" b="1" dirty="0"/>
              <a:t>فوق الرف بعدة بوصات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753766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76400" y="3810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/>
              <a:t>تخزين المواد الكيميائية: اسطوانات الغاز</a:t>
            </a:r>
            <a:endParaRPr lang="en-US" sz="3200" b="1" dirty="0"/>
          </a:p>
        </p:txBody>
      </p:sp>
      <p:sp>
        <p:nvSpPr>
          <p:cNvPr id="4" name="مستطيل 3"/>
          <p:cNvSpPr/>
          <p:nvPr/>
        </p:nvSpPr>
        <p:spPr>
          <a:xfrm>
            <a:off x="3202459" y="1208012"/>
            <a:ext cx="5256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/>
              <a:t>تأمين </a:t>
            </a:r>
            <a:r>
              <a:rPr lang="ar-SA" sz="2400" b="1" dirty="0"/>
              <a:t>(سلسلة / مشبك) </a:t>
            </a:r>
            <a:r>
              <a:rPr lang="ar-EG" sz="2400" b="1" dirty="0"/>
              <a:t>وفصل اسطوانات </a:t>
            </a:r>
            <a:r>
              <a:rPr lang="ar-SA" sz="2400" b="1" dirty="0" err="1"/>
              <a:t>الغا</a:t>
            </a:r>
            <a:r>
              <a:rPr lang="ar-EG" sz="2400" b="1" dirty="0"/>
              <a:t>ز</a:t>
            </a:r>
            <a:endParaRPr lang="ar-SA" sz="2400" b="1" dirty="0"/>
          </a:p>
          <a:p>
            <a:pPr algn="r" rtl="1"/>
            <a:r>
              <a:rPr lang="ar-SA" sz="2400" b="1" dirty="0"/>
              <a:t>   </a:t>
            </a:r>
            <a:r>
              <a:rPr lang="ar-EG" sz="2400" b="1" dirty="0"/>
              <a:t>ربط أغطية الاسطوانة جيداً</a:t>
            </a:r>
            <a:endParaRPr lang="ar-SA" sz="2400" b="1" dirty="0"/>
          </a:p>
          <a:p>
            <a:pPr algn="r" rtl="1"/>
            <a:r>
              <a:rPr lang="ar-SA" sz="2400" b="1" dirty="0"/>
              <a:t>   تخزينها في مكان جيد التهوية</a:t>
            </a:r>
          </a:p>
          <a:p>
            <a:pPr algn="r" rtl="1"/>
            <a:r>
              <a:rPr lang="ar-SA" sz="2400" b="1" dirty="0"/>
              <a:t>   </a:t>
            </a:r>
            <a:r>
              <a:rPr lang="ar-EG" sz="2400" b="1" dirty="0"/>
              <a:t>فصل وتسمية ال</a:t>
            </a:r>
            <a:r>
              <a:rPr lang="ar-SA" sz="2400" b="1" dirty="0"/>
              <a:t>اسطوانات </a:t>
            </a:r>
            <a:r>
              <a:rPr lang="ar-EG" sz="2400" b="1" dirty="0"/>
              <a:t>ال</a:t>
            </a:r>
            <a:r>
              <a:rPr lang="ar-SA" sz="2400" b="1" dirty="0"/>
              <a:t>فارغ</a:t>
            </a:r>
            <a:r>
              <a:rPr lang="ar-EG" sz="2400" b="1" dirty="0"/>
              <a:t>ة</a:t>
            </a:r>
            <a:endParaRPr lang="ar-SA" sz="2400" b="1" dirty="0"/>
          </a:p>
          <a:p>
            <a:pPr algn="r" rtl="1"/>
            <a:r>
              <a:rPr lang="ar-SA" sz="2400" b="1" dirty="0"/>
              <a:t>   تخزين ا</a:t>
            </a:r>
            <a:r>
              <a:rPr lang="ar-EG" sz="2400" b="1" dirty="0"/>
              <a:t>لا</a:t>
            </a:r>
            <a:r>
              <a:rPr lang="ar-SA" sz="2400" b="1" dirty="0" err="1"/>
              <a:t>سطوانات</a:t>
            </a:r>
            <a:r>
              <a:rPr lang="ar-SA" sz="2400" b="1" dirty="0"/>
              <a:t> </a:t>
            </a:r>
            <a:r>
              <a:rPr lang="ar-EG" sz="2400" b="1" dirty="0"/>
              <a:t>ال</a:t>
            </a:r>
            <a:r>
              <a:rPr lang="ar-SA" sz="2400" b="1" dirty="0"/>
              <a:t>فارغة بشكل منفصل</a:t>
            </a:r>
          </a:p>
          <a:p>
            <a:pPr algn="r" rtl="1"/>
            <a:r>
              <a:rPr lang="ar-SA" sz="2400" b="1" dirty="0"/>
              <a:t>   </a:t>
            </a:r>
            <a:r>
              <a:rPr lang="ar-EG" sz="2400" b="1" dirty="0"/>
              <a:t>فصل الغازات ال</a:t>
            </a:r>
            <a:r>
              <a:rPr lang="ar-SA" sz="2400" b="1" dirty="0"/>
              <a:t>قابلة للاشتعال </a:t>
            </a:r>
            <a:r>
              <a:rPr lang="ar-EG" sz="2400" b="1" dirty="0"/>
              <a:t>عن الغازات التفاعلية/ المؤكسدة</a:t>
            </a:r>
            <a:endParaRPr lang="en-US" sz="2400" b="1" dirty="0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78639"/>
            <a:ext cx="2930230" cy="212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706" y="3672436"/>
            <a:ext cx="1594139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5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Da\Desktop\pictuers\Green-present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خطط انسيابي: معالجة 4"/>
          <p:cNvSpPr/>
          <p:nvPr/>
        </p:nvSpPr>
        <p:spPr>
          <a:xfrm>
            <a:off x="609600" y="457200"/>
            <a:ext cx="7543800" cy="685800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  <a:latin typeface="Garamond"/>
                <a:cs typeface="Garamond"/>
              </a:rPr>
              <a:t>برنامج الإدارة الكيميائية السليمة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مخطط انسيابي: معالجة 5"/>
          <p:cNvSpPr/>
          <p:nvPr/>
        </p:nvSpPr>
        <p:spPr>
          <a:xfrm>
            <a:off x="266700" y="1583635"/>
            <a:ext cx="8610600" cy="4267200"/>
          </a:xfrm>
          <a:prstGeom prst="flowChartProcess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r" rtl="1">
              <a:buNone/>
            </a:pPr>
            <a:r>
              <a:rPr lang="ar-EG" sz="3600" b="1" u="sng" dirty="0">
                <a:solidFill>
                  <a:schemeClr val="tx1"/>
                </a:solidFill>
                <a:latin typeface="Garamond"/>
                <a:cs typeface="Garamond"/>
              </a:rPr>
              <a:t>عناصر الإدارة الكيميائية</a:t>
            </a:r>
            <a:endParaRPr lang="en-US" sz="3600" b="1" u="sng" dirty="0">
              <a:solidFill>
                <a:schemeClr val="tx1"/>
              </a:solidFill>
              <a:latin typeface="Garamond"/>
              <a:cs typeface="Garamond"/>
            </a:endParaRPr>
          </a:p>
          <a:p>
            <a:pPr algn="r" rtl="1"/>
            <a:r>
              <a:rPr lang="ar-IQ" sz="3200" dirty="0">
                <a:latin typeface="Forte" panose="03060902040502070203" pitchFamily="66" charset="0"/>
                <a:cs typeface="Garamond"/>
              </a:rPr>
              <a:t>تحديد</a:t>
            </a:r>
            <a:r>
              <a:rPr lang="ar-SA" sz="3200" dirty="0">
                <a:latin typeface="Forte" panose="03060902040502070203" pitchFamily="66" charset="0"/>
                <a:cs typeface="Garamond"/>
              </a:rPr>
              <a:t> </a:t>
            </a:r>
            <a:r>
              <a:rPr lang="ar-EG" sz="3200" dirty="0">
                <a:latin typeface="Forte" panose="03060902040502070203" pitchFamily="66" charset="0"/>
                <a:cs typeface="Garamond"/>
              </a:rPr>
              <a:t>ال</a:t>
            </a:r>
            <a:r>
              <a:rPr lang="ar-SA" sz="3200" dirty="0">
                <a:latin typeface="Forte" panose="03060902040502070203" pitchFamily="66" charset="0"/>
                <a:cs typeface="Garamond"/>
              </a:rPr>
              <a:t>مصدر</a:t>
            </a:r>
          </a:p>
          <a:p>
            <a:pPr algn="r" rtl="1"/>
            <a:r>
              <a:rPr lang="ar-SA" sz="3200" dirty="0">
                <a:latin typeface="Forte" panose="03060902040502070203" pitchFamily="66" charset="0"/>
                <a:cs typeface="Garamond"/>
              </a:rPr>
              <a:t>إجراءات </a:t>
            </a:r>
            <a:r>
              <a:rPr lang="ar-EG" sz="3200" dirty="0">
                <a:latin typeface="Forte" panose="03060902040502070203" pitchFamily="66" charset="0"/>
                <a:cs typeface="Garamond"/>
              </a:rPr>
              <a:t>طلب المواد </a:t>
            </a:r>
            <a:r>
              <a:rPr lang="ar-SA" sz="3200" dirty="0">
                <a:latin typeface="Forte" panose="03060902040502070203" pitchFamily="66" charset="0"/>
                <a:cs typeface="Garamond"/>
              </a:rPr>
              <a:t>الكيميائية والتخلص منها</a:t>
            </a:r>
          </a:p>
          <a:p>
            <a:pPr algn="r" rtl="1"/>
            <a:r>
              <a:rPr lang="ar-EG" sz="3200" dirty="0">
                <a:latin typeface="Forte" panose="03060902040502070203" pitchFamily="66" charset="0"/>
                <a:cs typeface="Garamond"/>
              </a:rPr>
              <a:t>ال</a:t>
            </a:r>
            <a:r>
              <a:rPr lang="ar-SA" sz="3200" dirty="0">
                <a:latin typeface="Forte" panose="03060902040502070203" pitchFamily="66" charset="0"/>
                <a:cs typeface="Garamond"/>
              </a:rPr>
              <a:t>جرد و</a:t>
            </a:r>
            <a:r>
              <a:rPr lang="ar-EG" sz="3200" dirty="0">
                <a:latin typeface="Forte" panose="03060902040502070203" pitchFamily="66" charset="0"/>
                <a:cs typeface="Garamond"/>
              </a:rPr>
              <a:t>ال</a:t>
            </a:r>
            <a:r>
              <a:rPr lang="ar-SA" sz="3200" dirty="0">
                <a:latin typeface="Forte" panose="03060902040502070203" pitchFamily="66" charset="0"/>
                <a:cs typeface="Garamond"/>
              </a:rPr>
              <a:t>تتبع</a:t>
            </a:r>
          </a:p>
          <a:p>
            <a:pPr algn="r" rtl="1"/>
            <a:r>
              <a:rPr lang="ar-SA" sz="3200" dirty="0">
                <a:latin typeface="Forte" panose="03060902040502070203" pitchFamily="66" charset="0"/>
                <a:cs typeface="Garamond"/>
              </a:rPr>
              <a:t>التخزين في </a:t>
            </a:r>
            <a:r>
              <a:rPr lang="ar-EG" sz="3200" dirty="0">
                <a:latin typeface="Forte" panose="03060902040502070203" pitchFamily="66" charset="0"/>
                <a:cs typeface="Garamond"/>
              </a:rPr>
              <a:t>غرف المخزون</a:t>
            </a:r>
            <a:endParaRPr lang="en-US" sz="3200" dirty="0">
              <a:latin typeface="Forte" panose="03060902040502070203" pitchFamily="66" charset="0"/>
              <a:cs typeface="Garamond"/>
            </a:endParaRPr>
          </a:p>
          <a:p>
            <a:pPr algn="r" rtl="1"/>
            <a:r>
              <a:rPr lang="ar-SA" sz="3200" dirty="0">
                <a:latin typeface="Forte" panose="03060902040502070203" pitchFamily="66" charset="0"/>
                <a:cs typeface="Garamond"/>
              </a:rPr>
              <a:t>التحكم في الوصول</a:t>
            </a:r>
          </a:p>
          <a:p>
            <a:pPr algn="r" rtl="1"/>
            <a:r>
              <a:rPr lang="ar-SA" sz="3200" dirty="0">
                <a:latin typeface="Forte" panose="03060902040502070203" pitchFamily="66" charset="0"/>
                <a:cs typeface="Garamond"/>
              </a:rPr>
              <a:t>إعادة تدوير المواد الكيميائية</a:t>
            </a:r>
            <a:endParaRPr lang="en-US" sz="3200" dirty="0">
              <a:latin typeface="Forte" panose="03060902040502070203" pitchFamily="66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81227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lind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9136"/>
            <a:ext cx="6236208" cy="462686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937004" y="438834"/>
            <a:ext cx="5257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/>
              <a:t>تخزين غير سليم </a:t>
            </a:r>
            <a:r>
              <a:rPr lang="ar-EG" sz="3600" b="1" dirty="0" err="1"/>
              <a:t>لاسطوانات</a:t>
            </a:r>
            <a:r>
              <a:rPr lang="ar-EG" sz="3600" b="1" dirty="0"/>
              <a:t> الغاز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65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80892"/>
            <a:ext cx="2384878" cy="26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Doug\My Documents\India\India 2006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487" y="1180892"/>
            <a:ext cx="2347894" cy="26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837766" y="1827223"/>
            <a:ext cx="3468468" cy="3467308"/>
          </a:xfrm>
          <a:prstGeom prst="noSmoking">
            <a:avLst>
              <a:gd name="adj" fmla="val 2132"/>
            </a:avLst>
          </a:prstGeom>
          <a:solidFill>
            <a:srgbClr val="F90106"/>
          </a:solidFill>
          <a:ln w="76200" cmpd="sng">
            <a:solidFill>
              <a:srgbClr val="F901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363" y="1242935"/>
            <a:ext cx="2412060" cy="195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MSOFFICE\WOLFF\TRAINING\CHEM-HYG\LabInspPics\CylnUnsec.jpg"/>
          <p:cNvPicPr>
            <a:picLocks noChangeAspect="1" noChangeArrowheads="1"/>
          </p:cNvPicPr>
          <p:nvPr/>
        </p:nvPicPr>
        <p:blipFill rotWithShape="1">
          <a:blip r:embed="rId6" cstate="print"/>
          <a:srcRect b="4626"/>
          <a:stretch/>
        </p:blipFill>
        <p:spPr bwMode="auto">
          <a:xfrm>
            <a:off x="337615" y="3202136"/>
            <a:ext cx="2372802" cy="194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1828801" y="537361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dirty="0"/>
              <a:t>حادثٌ في انتظار الوقوع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49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28800" y="369146"/>
            <a:ext cx="59436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3200" b="1" dirty="0"/>
              <a:t>تخزين المواد الكيميائية: الممارسات السيئة</a:t>
            </a:r>
            <a:endParaRPr lang="en-US" sz="3200" b="1" dirty="0"/>
          </a:p>
        </p:txBody>
      </p:sp>
      <p:sp>
        <p:nvSpPr>
          <p:cNvPr id="5" name="مستطيل 4"/>
          <p:cNvSpPr/>
          <p:nvPr/>
        </p:nvSpPr>
        <p:spPr>
          <a:xfrm>
            <a:off x="2667000" y="1120676"/>
            <a:ext cx="548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400" b="1" dirty="0"/>
              <a:t>لا تخزن المواد الكيميائية</a:t>
            </a:r>
            <a:endParaRPr lang="en-US" sz="2400" b="1" dirty="0"/>
          </a:p>
          <a:p>
            <a:pPr lvl="1" algn="r" rtl="1"/>
            <a:r>
              <a:rPr lang="ar-EG" sz="2400" b="1" dirty="0"/>
              <a:t>أعلى الخزانات</a:t>
            </a:r>
            <a:endParaRPr lang="ar-SA" sz="2400" b="1" dirty="0"/>
          </a:p>
          <a:p>
            <a:pPr lvl="1" algn="r" rtl="1"/>
            <a:r>
              <a:rPr lang="ar-EG" sz="2400" b="1" dirty="0"/>
              <a:t>على الأرض</a:t>
            </a:r>
            <a:endParaRPr lang="ar-SA" sz="2400" b="1" dirty="0"/>
          </a:p>
          <a:p>
            <a:pPr lvl="1" algn="r" rtl="1"/>
            <a:r>
              <a:rPr lang="ar-SA" sz="2400" b="1" dirty="0"/>
              <a:t>في </a:t>
            </a:r>
            <a:r>
              <a:rPr lang="ar-EG" sz="2400" b="1" dirty="0"/>
              <a:t>غرف التبخر</a:t>
            </a:r>
            <a:endParaRPr lang="ar-SA" sz="2400" b="1" dirty="0"/>
          </a:p>
          <a:p>
            <a:pPr lvl="1" algn="r" rtl="1"/>
            <a:r>
              <a:rPr lang="ar-SA" sz="2400" b="1" dirty="0"/>
              <a:t>مع الطعام أو الشراب</a:t>
            </a:r>
          </a:p>
          <a:p>
            <a:pPr lvl="1" algn="r" rtl="1"/>
            <a:r>
              <a:rPr lang="ar-SA" sz="2400" b="1" dirty="0"/>
              <a:t>في الثلاجات المستخدمة </a:t>
            </a:r>
            <a:r>
              <a:rPr lang="ar-EG" sz="2400" b="1" dirty="0"/>
              <a:t>لحفظ </a:t>
            </a:r>
            <a:r>
              <a:rPr lang="ar-SA" sz="2400" b="1" dirty="0"/>
              <a:t>المواد الغذائية</a:t>
            </a:r>
          </a:p>
          <a:p>
            <a:pPr lvl="1" algn="r" rtl="1"/>
            <a:r>
              <a:rPr lang="ar-EG" sz="2400" b="1" dirty="0"/>
              <a:t>في الأماكن التي يوجد بها </a:t>
            </a:r>
            <a:r>
              <a:rPr lang="ar-SA" sz="2400" b="1" dirty="0"/>
              <a:t>اختلافات </a:t>
            </a:r>
            <a:r>
              <a:rPr lang="ar-EG" sz="2400" b="1" dirty="0"/>
              <a:t>كبيرة </a:t>
            </a:r>
            <a:r>
              <a:rPr lang="ar-SA" sz="2400" b="1" dirty="0"/>
              <a:t>في درجة الحرارة أو الرطوبة أو أشعة الشمس</a:t>
            </a:r>
            <a:endParaRPr lang="en-US" sz="2400" b="1" dirty="0"/>
          </a:p>
        </p:txBody>
      </p:sp>
      <p:pic>
        <p:nvPicPr>
          <p:cNvPr id="6" name="Picture 4" descr="India 2006 2 17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91261"/>
            <a:ext cx="29718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4114801" y="4296944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u="sng" dirty="0"/>
              <a:t>تخزين المواد الكيميائية: الحاويات</a:t>
            </a:r>
            <a:endParaRPr lang="en-US" sz="3200" b="1" u="sng" dirty="0"/>
          </a:p>
        </p:txBody>
      </p:sp>
      <p:sp>
        <p:nvSpPr>
          <p:cNvPr id="9" name="مستطيل 8"/>
          <p:cNvSpPr/>
          <p:nvPr/>
        </p:nvSpPr>
        <p:spPr>
          <a:xfrm>
            <a:off x="3312826" y="501099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2000" b="1" dirty="0"/>
              <a:t>عدم استخدام </a:t>
            </a:r>
            <a:r>
              <a:rPr lang="ar-SA" sz="2000" b="1" dirty="0"/>
              <a:t>حاويات </a:t>
            </a:r>
            <a:r>
              <a:rPr lang="ar-EG" sz="2000" b="1" dirty="0"/>
              <a:t>المواد </a:t>
            </a:r>
            <a:r>
              <a:rPr lang="ar-SA" sz="2000" b="1" dirty="0"/>
              <a:t>الكيميائية للأغذية</a:t>
            </a:r>
          </a:p>
          <a:p>
            <a:pPr algn="r" rtl="1"/>
            <a:r>
              <a:rPr lang="ar-EG" sz="2000" b="1" dirty="0"/>
              <a:t>عدم استخدام </a:t>
            </a:r>
            <a:r>
              <a:rPr lang="ar-SA" sz="2000" b="1" dirty="0"/>
              <a:t>حاويات </a:t>
            </a:r>
            <a:r>
              <a:rPr lang="ar-EG" sz="2000" b="1" dirty="0"/>
              <a:t>الأغذية </a:t>
            </a:r>
            <a:r>
              <a:rPr lang="ar-SA" sz="2000" b="1" dirty="0"/>
              <a:t>للمواد الكيميائية</a:t>
            </a:r>
          </a:p>
          <a:p>
            <a:pPr algn="r" rtl="1"/>
            <a:r>
              <a:rPr lang="ar-EG" sz="2000" b="1" dirty="0"/>
              <a:t>تأكد من </a:t>
            </a:r>
            <a:r>
              <a:rPr lang="ar-SA" sz="2000" b="1" dirty="0"/>
              <a:t>إغلاق كافة الحاويات بشكل صحيح</a:t>
            </a:r>
          </a:p>
          <a:p>
            <a:pPr algn="r" rtl="1"/>
            <a:r>
              <a:rPr lang="ar-SA" sz="2000" b="1" dirty="0"/>
              <a:t>مسح خارج الحاوية قبل </a:t>
            </a:r>
            <a:r>
              <a:rPr lang="ar-EG" sz="2000" b="1" dirty="0"/>
              <a:t>إعادتها </a:t>
            </a:r>
            <a:r>
              <a:rPr lang="ar-SA" sz="2000" b="1" dirty="0"/>
              <a:t>إلى منطقة التخزين</a:t>
            </a:r>
          </a:p>
        </p:txBody>
      </p:sp>
    </p:spTree>
    <p:extLst>
      <p:ext uri="{BB962C8B-B14F-4D97-AF65-F5344CB8AC3E}">
        <p14:creationId xmlns:p14="http://schemas.microsoft.com/office/powerpoint/2010/main" val="116269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71601" y="4572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002060"/>
                </a:solidFill>
              </a:rPr>
              <a:t>تخزين المواد الكيميائية بشكل غير سليم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76600" y="12192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3200" b="1" dirty="0">
                <a:solidFill>
                  <a:srgbClr val="FF0000"/>
                </a:solidFill>
              </a:rPr>
              <a:t>لا تستخدم الممرات للتخزين أبداً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EG" sz="3200" b="1" dirty="0">
                <a:solidFill>
                  <a:srgbClr val="FF0000"/>
                </a:solidFill>
              </a:rPr>
              <a:t>خطر السلامة!!</a:t>
            </a:r>
            <a:endParaRPr lang="en-US" sz="3200" b="1" dirty="0">
              <a:solidFill>
                <a:srgbClr val="FF0000"/>
              </a:solidFill>
            </a:endParaRPr>
          </a:p>
          <a:p>
            <a:pPr algn="r" rtl="1"/>
            <a:r>
              <a:rPr lang="ar-EG" sz="3200" b="1" dirty="0">
                <a:solidFill>
                  <a:srgbClr val="FF0000"/>
                </a:solidFill>
              </a:rPr>
              <a:t>غلق ممر الخروج في حالات الطوارئ!!!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India 2006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3429000" cy="4314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328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71600" y="3810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rgbClr val="7030A0"/>
                </a:solidFill>
              </a:rPr>
              <a:t>تخزين المواد الكيميائية: </a:t>
            </a:r>
            <a:r>
              <a:rPr lang="ar-EG" sz="3200" b="1" u="sng" dirty="0">
                <a:solidFill>
                  <a:srgbClr val="7030A0"/>
                </a:solidFill>
              </a:rPr>
              <a:t>الممارسات الجيدة</a:t>
            </a:r>
            <a:endParaRPr lang="en-US" sz="3200" b="1" u="sng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43200" y="1143000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200" b="1" dirty="0"/>
              <a:t>فصل </a:t>
            </a:r>
            <a:r>
              <a:rPr lang="ar-SA" sz="3200" b="1" dirty="0"/>
              <a:t>المواد الكيميائية غير </a:t>
            </a:r>
            <a:r>
              <a:rPr lang="ar-EG" sz="3200" b="1" dirty="0"/>
              <a:t>ال</a:t>
            </a:r>
            <a:r>
              <a:rPr lang="ar-SA" sz="3200" b="1" dirty="0"/>
              <a:t>متوافقة</a:t>
            </a:r>
          </a:p>
          <a:p>
            <a:pPr algn="r" rtl="1"/>
            <a:r>
              <a:rPr lang="ar-SA" sz="3200" b="1" dirty="0"/>
              <a:t>تنظيم المواد الكيميائية </a:t>
            </a:r>
            <a:r>
              <a:rPr lang="ar-EG" sz="3200" b="1" dirty="0"/>
              <a:t>في </a:t>
            </a:r>
            <a:r>
              <a:rPr lang="ar-SA" sz="3200" b="1" dirty="0"/>
              <a:t>مجموعات متوافقة</a:t>
            </a:r>
          </a:p>
          <a:p>
            <a:pPr algn="r" rtl="1"/>
            <a:r>
              <a:rPr lang="ar-EG" sz="3200" b="1" dirty="0"/>
              <a:t>ترتيب </a:t>
            </a:r>
            <a:r>
              <a:rPr lang="ar-SA" sz="3200" b="1" dirty="0"/>
              <a:t>المواد الكيميائية </a:t>
            </a:r>
            <a:r>
              <a:rPr lang="ar-EG" sz="3200" b="1" dirty="0"/>
              <a:t>أبجدياً ف</a:t>
            </a:r>
            <a:r>
              <a:rPr lang="ar-SA" sz="3200" b="1" dirty="0"/>
              <a:t>قط ضمن مجموعات متوافقة</a:t>
            </a:r>
            <a:endParaRPr lang="en-US" sz="3200" b="1" dirty="0"/>
          </a:p>
        </p:txBody>
      </p:sp>
      <p:pic>
        <p:nvPicPr>
          <p:cNvPr id="4" name="Picture 2" descr="IMG_0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" y="3200400"/>
            <a:ext cx="4757069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150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5801" y="3810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u="sng" dirty="0">
                <a:solidFill>
                  <a:srgbClr val="002060"/>
                </a:solidFill>
                <a:latin typeface="Garamond"/>
                <a:cs typeface="Garamond"/>
              </a:rPr>
              <a:t>مجموعات </a:t>
            </a:r>
            <a:r>
              <a:rPr lang="ar-IQ" sz="3200" b="1" u="sng" dirty="0">
                <a:solidFill>
                  <a:srgbClr val="002060"/>
                </a:solidFill>
                <a:latin typeface="Garamond"/>
                <a:cs typeface="Garamond"/>
              </a:rPr>
              <a:t>رفوف </a:t>
            </a:r>
            <a:r>
              <a:rPr lang="ar-EG" sz="3200" b="1" u="sng" dirty="0">
                <a:solidFill>
                  <a:srgbClr val="002060"/>
                </a:solidFill>
                <a:latin typeface="Garamond"/>
                <a:cs typeface="Garamond"/>
              </a:rPr>
              <a:t>التخزين المقترحة: المركبات العضوية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86200" y="11430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latin typeface="Garamond"/>
                <a:cs typeface="Garamond"/>
              </a:rPr>
              <a:t>الأحماض</a:t>
            </a:r>
            <a:r>
              <a:rPr lang="ar-EG" sz="2800" b="1" dirty="0">
                <a:latin typeface="Garamond"/>
                <a:cs typeface="Garamond"/>
              </a:rPr>
              <a:t>،</a:t>
            </a:r>
            <a:r>
              <a:rPr lang="ar-SA" sz="2800" b="1" dirty="0">
                <a:latin typeface="Garamond"/>
                <a:cs typeface="Garamond"/>
              </a:rPr>
              <a:t> </a:t>
            </a:r>
            <a:r>
              <a:rPr lang="ar-EG" sz="2800" b="1" dirty="0" err="1">
                <a:latin typeface="Garamond"/>
                <a:cs typeface="Garamond"/>
              </a:rPr>
              <a:t>والآنهيدريدات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>
                <a:latin typeface="Garamond"/>
                <a:cs typeface="Garamond"/>
              </a:rPr>
              <a:t>الكحول</a:t>
            </a:r>
            <a:r>
              <a:rPr lang="ar-EG" sz="2800" b="1" dirty="0" err="1">
                <a:latin typeface="Garamond"/>
                <a:cs typeface="Garamond"/>
              </a:rPr>
              <a:t>يات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SA" sz="2800" b="1" dirty="0" err="1">
                <a:latin typeface="Garamond"/>
                <a:cs typeface="Garamond"/>
              </a:rPr>
              <a:t>الاميدات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>
                <a:latin typeface="Garamond"/>
                <a:cs typeface="Garamond"/>
              </a:rPr>
              <a:t>و</a:t>
            </a:r>
            <a:r>
              <a:rPr lang="ar-SA" sz="2800" b="1" dirty="0">
                <a:latin typeface="Garamond"/>
                <a:cs typeface="Garamond"/>
              </a:rPr>
              <a:t>الأمينات</a:t>
            </a: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الألدهيدات</a:t>
            </a:r>
            <a:r>
              <a:rPr lang="ar-SA" sz="2800" b="1" dirty="0">
                <a:latin typeface="Garamond"/>
                <a:cs typeface="Garamond"/>
              </a:rPr>
              <a:t>، ا</a:t>
            </a:r>
            <a:r>
              <a:rPr lang="ar-EG" sz="2800" b="1" dirty="0">
                <a:latin typeface="Garamond"/>
                <a:cs typeface="Garamond"/>
              </a:rPr>
              <a:t>لا</a:t>
            </a:r>
            <a:r>
              <a:rPr lang="ar-SA" sz="2800" b="1" dirty="0">
                <a:latin typeface="Garamond"/>
                <a:cs typeface="Garamond"/>
              </a:rPr>
              <a:t>سترات، والهيدروكربونات</a:t>
            </a: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الاسترات</a:t>
            </a:r>
            <a:r>
              <a:rPr lang="ar-EG" sz="2800" b="1" dirty="0">
                <a:latin typeface="Garamond"/>
                <a:cs typeface="Garamond"/>
              </a:rPr>
              <a:t>،</a:t>
            </a:r>
            <a:r>
              <a:rPr lang="ar-SA" sz="2800" b="1" dirty="0">
                <a:latin typeface="Garamond"/>
                <a:cs typeface="Garamond"/>
              </a:rPr>
              <a:t> </a:t>
            </a:r>
            <a:r>
              <a:rPr lang="ar-SA" sz="2800" b="1" dirty="0" err="1">
                <a:latin typeface="Garamond"/>
                <a:cs typeface="Garamond"/>
              </a:rPr>
              <a:t>الكيتونات</a:t>
            </a:r>
            <a:r>
              <a:rPr lang="ar-SA" sz="2800" b="1" dirty="0">
                <a:latin typeface="Garamond"/>
                <a:cs typeface="Garamond"/>
              </a:rPr>
              <a:t>، والهيدروكربونات </a:t>
            </a:r>
            <a:r>
              <a:rPr lang="ar-SA" sz="2800" b="1" dirty="0" err="1">
                <a:latin typeface="Garamond"/>
                <a:cs typeface="Garamond"/>
              </a:rPr>
              <a:t>الهالوجينية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إيبوكسى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>
                <a:latin typeface="Garamond"/>
                <a:cs typeface="Garamond"/>
              </a:rPr>
              <a:t>و</a:t>
            </a:r>
            <a:r>
              <a:rPr lang="ar-SA" sz="2800" b="1" dirty="0" err="1">
                <a:latin typeface="Garamond"/>
                <a:cs typeface="Garamond"/>
              </a:rPr>
              <a:t>الأيزوسيانات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EG" sz="2800" b="1" dirty="0" err="1">
                <a:latin typeface="Garamond"/>
                <a:cs typeface="Garamond"/>
              </a:rPr>
              <a:t>الأزيدز</a:t>
            </a:r>
            <a:r>
              <a:rPr lang="ar-EG" sz="2800" b="1" dirty="0">
                <a:latin typeface="Garamond"/>
                <a:cs typeface="Garamond"/>
              </a:rPr>
              <a:t>، </a:t>
            </a:r>
            <a:r>
              <a:rPr lang="ar-EG" sz="2800" b="1" dirty="0" err="1">
                <a:latin typeface="Garamond"/>
                <a:cs typeface="Garamond"/>
              </a:rPr>
              <a:t>والبيروكسيدات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النيتريلات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>
                <a:latin typeface="Garamond"/>
                <a:cs typeface="Garamond"/>
              </a:rPr>
              <a:t>ال</a:t>
            </a:r>
            <a:r>
              <a:rPr lang="ar-SA" sz="2800" b="1" dirty="0">
                <a:latin typeface="Garamond"/>
                <a:cs typeface="Garamond"/>
              </a:rPr>
              <a:t>كبريتيد</a:t>
            </a:r>
            <a:r>
              <a:rPr lang="ar-EG" sz="2800" b="1" dirty="0">
                <a:latin typeface="Garamond"/>
                <a:cs typeface="Garamond"/>
              </a:rPr>
              <a:t>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 err="1">
                <a:latin typeface="Garamond"/>
                <a:cs typeface="Garamond"/>
              </a:rPr>
              <a:t>والسلفوكسيدات</a:t>
            </a:r>
            <a:endParaRPr lang="en-US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الكريزولات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>
                <a:latin typeface="Garamond"/>
                <a:cs typeface="Garamond"/>
              </a:rPr>
              <a:t>و</a:t>
            </a:r>
            <a:r>
              <a:rPr lang="ar-SA" sz="2800" b="1" dirty="0" err="1">
                <a:latin typeface="Garamond"/>
                <a:cs typeface="Garamond"/>
              </a:rPr>
              <a:t>الفينولات</a:t>
            </a:r>
            <a:endParaRPr lang="en-US" sz="2800" b="1" dirty="0">
              <a:latin typeface="Garamond"/>
              <a:cs typeface="Garamond"/>
            </a:endParaRPr>
          </a:p>
        </p:txBody>
      </p:sp>
      <p:pic>
        <p:nvPicPr>
          <p:cNvPr id="4" name="Picture 6" descr="MCj02338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474" y="1752600"/>
            <a:ext cx="3418027" cy="158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59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3810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u="sng" dirty="0">
                <a:solidFill>
                  <a:srgbClr val="7030A0"/>
                </a:solidFill>
                <a:latin typeface="Garamond"/>
                <a:cs typeface="Garamond"/>
              </a:rPr>
              <a:t>مجموعات </a:t>
            </a:r>
            <a:r>
              <a:rPr lang="ar-IQ" sz="2800" b="1" u="sng" dirty="0">
                <a:solidFill>
                  <a:srgbClr val="7030A0"/>
                </a:solidFill>
                <a:latin typeface="Garamond"/>
                <a:cs typeface="Garamond"/>
              </a:rPr>
              <a:t>رفوف</a:t>
            </a:r>
            <a:r>
              <a:rPr lang="ar-EG" sz="2800" b="1" u="sng" dirty="0">
                <a:solidFill>
                  <a:srgbClr val="7030A0"/>
                </a:solidFill>
                <a:latin typeface="Garamond"/>
                <a:cs typeface="Garamond"/>
              </a:rPr>
              <a:t> التخزين المقترحة: المركبات غير العضوية</a:t>
            </a:r>
            <a:endParaRPr lang="en-US" sz="2800" b="1" u="sng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62400" y="12192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2800" b="1" dirty="0">
                <a:latin typeface="Garamond"/>
                <a:cs typeface="Garamond"/>
              </a:rPr>
              <a:t>الفلزات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>
                <a:latin typeface="Garamond"/>
                <a:cs typeface="Garamond"/>
              </a:rPr>
              <a:t>وال</a:t>
            </a:r>
            <a:r>
              <a:rPr lang="ar-SA" sz="2800" b="1" dirty="0" err="1">
                <a:latin typeface="Garamond"/>
                <a:cs typeface="Garamond"/>
              </a:rPr>
              <a:t>هدريدات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>
                <a:latin typeface="Garamond"/>
                <a:cs typeface="Garamond"/>
              </a:rPr>
              <a:t>الهاليدات، الهالوجينات</a:t>
            </a:r>
            <a:r>
              <a:rPr lang="ar-EG" sz="2800" b="1" dirty="0">
                <a:latin typeface="Garamond"/>
                <a:cs typeface="Garamond"/>
              </a:rPr>
              <a:t>، </a:t>
            </a:r>
            <a:r>
              <a:rPr lang="ar-SA" sz="2800" b="1" dirty="0">
                <a:latin typeface="Garamond"/>
                <a:cs typeface="Garamond"/>
              </a:rPr>
              <a:t>الفوسفات</a:t>
            </a:r>
            <a:r>
              <a:rPr lang="ar-EG" sz="2800" b="1" dirty="0">
                <a:latin typeface="Garamond"/>
                <a:cs typeface="Garamond"/>
              </a:rPr>
              <a:t>، </a:t>
            </a:r>
            <a:r>
              <a:rPr lang="ar-SA" sz="2800" b="1" dirty="0" err="1">
                <a:latin typeface="Garamond"/>
                <a:cs typeface="Garamond"/>
              </a:rPr>
              <a:t>الكبريتات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>
                <a:latin typeface="Garamond"/>
                <a:cs typeface="Garamond"/>
              </a:rPr>
              <a:t>وال</a:t>
            </a:r>
            <a:r>
              <a:rPr lang="ar-SA" sz="2800" b="1" dirty="0">
                <a:latin typeface="Garamond"/>
                <a:cs typeface="Garamond"/>
              </a:rPr>
              <a:t>كبريتيد</a:t>
            </a:r>
            <a:r>
              <a:rPr lang="ar-EG" sz="2800" b="1" dirty="0">
                <a:latin typeface="Garamond"/>
                <a:cs typeface="Garamond"/>
              </a:rPr>
              <a:t>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الاميدات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 err="1">
                <a:latin typeface="Garamond"/>
                <a:cs typeface="Garamond"/>
              </a:rPr>
              <a:t>الأزيدات</a:t>
            </a:r>
            <a:r>
              <a:rPr lang="ar-EG" sz="2800" b="1" dirty="0">
                <a:latin typeface="Garamond"/>
                <a:cs typeface="Garamond"/>
              </a:rPr>
              <a:t>، </a:t>
            </a:r>
            <a:r>
              <a:rPr lang="ar-SA" sz="2800" b="1" dirty="0">
                <a:latin typeface="Garamond"/>
                <a:cs typeface="Garamond"/>
              </a:rPr>
              <a:t>النترات</a:t>
            </a:r>
            <a:r>
              <a:rPr lang="ar-EG" sz="2800" b="1" dirty="0">
                <a:latin typeface="Garamond"/>
                <a:cs typeface="Garamond"/>
              </a:rPr>
              <a:t>، </a:t>
            </a:r>
            <a:r>
              <a:rPr lang="ar-SA" sz="2800" b="1" dirty="0">
                <a:latin typeface="Garamond"/>
                <a:cs typeface="Garamond"/>
              </a:rPr>
              <a:t>والنتريت</a:t>
            </a:r>
            <a:r>
              <a:rPr lang="ar-EG" sz="2800" b="1" dirty="0">
                <a:latin typeface="Garamond"/>
                <a:cs typeface="Garamond"/>
              </a:rPr>
              <a:t>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>
                <a:latin typeface="Garamond"/>
                <a:cs typeface="Garamond"/>
              </a:rPr>
              <a:t>الكربونات، </a:t>
            </a:r>
            <a:r>
              <a:rPr lang="ar-EG" sz="2800" b="1" dirty="0">
                <a:latin typeface="Garamond"/>
                <a:cs typeface="Garamond"/>
              </a:rPr>
              <a:t>ال</a:t>
            </a:r>
            <a:r>
              <a:rPr lang="ar-SA" sz="2800" b="1" dirty="0">
                <a:latin typeface="Garamond"/>
                <a:cs typeface="Garamond"/>
              </a:rPr>
              <a:t>هيدروكسيدات، </a:t>
            </a:r>
            <a:r>
              <a:rPr lang="ar-EG" sz="2800" b="1" dirty="0">
                <a:latin typeface="Garamond"/>
                <a:cs typeface="Garamond"/>
              </a:rPr>
              <a:t>ال</a:t>
            </a:r>
            <a:r>
              <a:rPr lang="ar-SA" sz="2800" b="1" dirty="0">
                <a:latin typeface="Garamond"/>
                <a:cs typeface="Garamond"/>
              </a:rPr>
              <a:t>أكاسيد، </a:t>
            </a:r>
            <a:r>
              <a:rPr lang="ar-EG" sz="2800" b="1" dirty="0">
                <a:latin typeface="Garamond"/>
                <a:cs typeface="Garamond"/>
              </a:rPr>
              <a:t>و</a:t>
            </a:r>
            <a:r>
              <a:rPr lang="ar-SA" sz="2800" b="1" dirty="0" err="1">
                <a:latin typeface="Garamond"/>
                <a:cs typeface="Garamond"/>
              </a:rPr>
              <a:t>السيليكات</a:t>
            </a:r>
            <a:endParaRPr lang="ar-SA" sz="2800" b="1" dirty="0">
              <a:latin typeface="Garamond"/>
              <a:cs typeface="Garamond"/>
            </a:endParaRPr>
          </a:p>
          <a:p>
            <a:pPr algn="r" rtl="1"/>
            <a:r>
              <a:rPr lang="ar-SA" sz="2800" b="1" dirty="0" err="1">
                <a:latin typeface="Garamond"/>
                <a:cs typeface="Garamond"/>
              </a:rPr>
              <a:t>الكلورات</a:t>
            </a:r>
            <a:r>
              <a:rPr lang="ar-SA" sz="2800" b="1" dirty="0">
                <a:latin typeface="Garamond"/>
                <a:cs typeface="Garamond"/>
              </a:rPr>
              <a:t>، </a:t>
            </a:r>
            <a:r>
              <a:rPr lang="ar-EG" sz="2800" b="1" dirty="0" err="1">
                <a:latin typeface="Garamond"/>
                <a:cs typeface="Garamond"/>
              </a:rPr>
              <a:t>الكلوريتات</a:t>
            </a:r>
            <a:r>
              <a:rPr lang="en-US" sz="2800" b="1" dirty="0">
                <a:latin typeface="Garamond"/>
                <a:cs typeface="Garamond"/>
              </a:rPr>
              <a:t>، </a:t>
            </a:r>
            <a:r>
              <a:rPr lang="ar-SA" sz="2800" b="1" dirty="0">
                <a:latin typeface="Garamond"/>
                <a:cs typeface="Garamond"/>
              </a:rPr>
              <a:t>فوق </a:t>
            </a:r>
            <a:r>
              <a:rPr lang="ar-EG" sz="2800" b="1" dirty="0">
                <a:latin typeface="Garamond"/>
                <a:cs typeface="Garamond"/>
              </a:rPr>
              <a:t>ال</a:t>
            </a:r>
            <a:r>
              <a:rPr lang="ar-SA" sz="2800" b="1" dirty="0" err="1">
                <a:latin typeface="Garamond"/>
                <a:cs typeface="Garamond"/>
              </a:rPr>
              <a:t>كلورات</a:t>
            </a:r>
            <a:r>
              <a:rPr lang="ar-EG" sz="2800" b="1" dirty="0">
                <a:latin typeface="Garamond"/>
                <a:cs typeface="Garamond"/>
              </a:rPr>
              <a:t>،</a:t>
            </a:r>
            <a:r>
              <a:rPr lang="ar-SA" sz="2800" b="1" dirty="0">
                <a:latin typeface="Garamond"/>
                <a:cs typeface="Garamond"/>
              </a:rPr>
              <a:t> و</a:t>
            </a:r>
            <a:r>
              <a:rPr lang="ar-EG" sz="2800" b="1" dirty="0" err="1">
                <a:latin typeface="Garamond"/>
                <a:cs typeface="Garamond"/>
              </a:rPr>
              <a:t>البيروكسيدات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219200" y="1447800"/>
            <a:ext cx="533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err="1"/>
              <a:t>الزرنيخات</a:t>
            </a:r>
            <a:r>
              <a:rPr lang="ar-EG" sz="2800" b="1" dirty="0"/>
              <a:t>، </a:t>
            </a:r>
            <a:r>
              <a:rPr lang="ar-SA" sz="2800" b="1" dirty="0"/>
              <a:t>السيانيد</a:t>
            </a:r>
            <a:r>
              <a:rPr lang="ar-EG" sz="2800" b="1" dirty="0"/>
              <a:t>ات</a:t>
            </a:r>
            <a:r>
              <a:rPr lang="ar-SA" sz="2800" b="1" dirty="0"/>
              <a:t>، </a:t>
            </a:r>
            <a:r>
              <a:rPr lang="ar-EG" sz="2800" b="1" dirty="0"/>
              <a:t>وال</a:t>
            </a:r>
            <a:r>
              <a:rPr lang="ar-SA" sz="2800" b="1" dirty="0"/>
              <a:t>سيانات</a:t>
            </a:r>
          </a:p>
          <a:p>
            <a:pPr algn="r" rtl="1"/>
            <a:r>
              <a:rPr lang="ar-EG" sz="2800" b="1" dirty="0"/>
              <a:t>ال</a:t>
            </a:r>
            <a:r>
              <a:rPr lang="ar-SA" sz="2800" b="1" dirty="0"/>
              <a:t>بورات، الكرومات، </a:t>
            </a:r>
            <a:r>
              <a:rPr lang="ar-EG" sz="2800" b="1" dirty="0" err="1"/>
              <a:t>والمنغنات</a:t>
            </a:r>
            <a:endParaRPr lang="en-US" sz="2800" b="1" dirty="0"/>
          </a:p>
          <a:p>
            <a:pPr algn="r" rtl="1"/>
            <a:r>
              <a:rPr lang="ar-SA" sz="2800" b="1" dirty="0"/>
              <a:t>الأحماض</a:t>
            </a:r>
          </a:p>
          <a:p>
            <a:pPr algn="r" rtl="1"/>
            <a:r>
              <a:rPr lang="ar-EG" sz="2800" b="1" dirty="0"/>
              <a:t>الزرنيخ</a:t>
            </a:r>
            <a:r>
              <a:rPr lang="en-US" sz="2800" b="1" dirty="0"/>
              <a:t>، </a:t>
            </a:r>
            <a:r>
              <a:rPr lang="ar-SA" sz="2800" b="1" dirty="0"/>
              <a:t>الفوسفور، </a:t>
            </a:r>
            <a:r>
              <a:rPr lang="ar-EG" sz="2800" b="1" dirty="0"/>
              <a:t>و</a:t>
            </a:r>
            <a:r>
              <a:rPr lang="ar-SA" sz="2800" b="1" dirty="0"/>
              <a:t>الكبريت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763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0" y="381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u="sng" dirty="0">
                <a:solidFill>
                  <a:srgbClr val="00B050"/>
                </a:solidFill>
              </a:rPr>
              <a:t>أفضل الممارسات: التحكم في الوصول</a:t>
            </a:r>
            <a:endParaRPr lang="en-US" sz="3600" b="1" u="sng" dirty="0">
              <a:solidFill>
                <a:srgbClr val="00B05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57600" y="12192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SA" sz="2000" b="1" dirty="0"/>
              <a:t>التدريب المناسب للموظفين </a:t>
            </a:r>
            <a:r>
              <a:rPr lang="ar-EG" sz="2000" b="1" dirty="0"/>
              <a:t>الذين يتعاملون </a:t>
            </a:r>
            <a:r>
              <a:rPr lang="ar-SA" sz="2000" b="1" dirty="0"/>
              <a:t>مع المواد الكيميائية</a:t>
            </a:r>
          </a:p>
          <a:p>
            <a:pPr algn="r" rtl="1"/>
            <a:r>
              <a:rPr lang="ar-SA" sz="2000" b="1" dirty="0"/>
              <a:t>الموظف</a:t>
            </a:r>
            <a:r>
              <a:rPr lang="ar-EG" sz="2000" b="1" dirty="0"/>
              <a:t>و</a:t>
            </a:r>
            <a:r>
              <a:rPr lang="ar-SA" sz="2000" b="1" dirty="0"/>
              <a:t>ن المدرب</a:t>
            </a:r>
            <a:r>
              <a:rPr lang="ar-EG" sz="2000" b="1" dirty="0"/>
              <a:t>و</a:t>
            </a:r>
            <a:r>
              <a:rPr lang="ar-SA" sz="2000" b="1" dirty="0"/>
              <a:t>ن </a:t>
            </a:r>
            <a:r>
              <a:rPr lang="ar-EG" sz="2000" b="1" dirty="0"/>
              <a:t>والمعتمدون فقط</a:t>
            </a:r>
            <a:endParaRPr lang="en-US" sz="2000" b="1" dirty="0"/>
          </a:p>
          <a:p>
            <a:pPr lvl="1" algn="r" rtl="1"/>
            <a:r>
              <a:rPr lang="ar-EG" sz="2000" b="1" dirty="0"/>
              <a:t>لديهم إمكانية الوصول إلى الغرفة والمفاتيح</a:t>
            </a:r>
            <a:endParaRPr lang="ar-SA" sz="2000" b="1" dirty="0"/>
          </a:p>
          <a:p>
            <a:pPr lvl="1" algn="r" rtl="1"/>
            <a:r>
              <a:rPr lang="ar-SA" sz="2000" b="1" dirty="0"/>
              <a:t>امتيازات إدارية </a:t>
            </a:r>
            <a:r>
              <a:rPr lang="ar-EG" sz="2000" b="1" dirty="0"/>
              <a:t>للمخزون </a:t>
            </a:r>
            <a:r>
              <a:rPr lang="ar-SA" sz="2000" b="1" dirty="0"/>
              <a:t>وقواعد البيانات</a:t>
            </a:r>
            <a:endParaRPr lang="en-US" sz="2000" b="1" dirty="0"/>
          </a:p>
          <a:p>
            <a:pPr algn="r" rtl="1"/>
            <a:r>
              <a:rPr lang="ar-EG" sz="2000" b="1" dirty="0"/>
              <a:t>وجود </a:t>
            </a:r>
            <a:r>
              <a:rPr lang="ar-SA" sz="2000" b="1" dirty="0"/>
              <a:t>أبواب وخزائن مقفلة </a:t>
            </a:r>
            <a:r>
              <a:rPr lang="ar-EG" sz="2000" b="1" dirty="0" err="1"/>
              <a:t>لل</a:t>
            </a:r>
            <a:r>
              <a:rPr lang="ar-SA" sz="2000" b="1" dirty="0"/>
              <a:t>مواد الخاضعة للرقابة</a:t>
            </a:r>
            <a:endParaRPr lang="en-US" sz="2000" b="1" dirty="0"/>
          </a:p>
          <a:p>
            <a:pPr lvl="1" algn="r" rtl="1"/>
            <a:r>
              <a:rPr lang="ar-SA" sz="2000" b="1" dirty="0"/>
              <a:t>المواد المشعة</a:t>
            </a:r>
          </a:p>
          <a:p>
            <a:pPr lvl="1" algn="r" rtl="1"/>
            <a:r>
              <a:rPr lang="ar-SA" sz="2000" b="1" dirty="0"/>
              <a:t>المخدرات والكحول الاستهلاكي</a:t>
            </a:r>
          </a:p>
          <a:p>
            <a:pPr lvl="1" algn="r" rtl="1"/>
            <a:r>
              <a:rPr lang="ar-SA" sz="2000" b="1" dirty="0"/>
              <a:t>المتفجرات (مرفق معالجة خاصة)</a:t>
            </a:r>
          </a:p>
          <a:p>
            <a:pPr lvl="1" algn="r" rtl="1"/>
            <a:r>
              <a:rPr lang="ar-SA" sz="2000" b="1" dirty="0"/>
              <a:t>المواد الكيميائية ذات الاستخدام المزدوج</a:t>
            </a:r>
          </a:p>
          <a:p>
            <a:pPr lvl="1" algn="r" rtl="1"/>
            <a:r>
              <a:rPr lang="ar-SA" sz="2000" b="1" dirty="0"/>
              <a:t>النفايات الخطرة - المواد الكيميائية </a:t>
            </a:r>
            <a:r>
              <a:rPr lang="ar-EG" sz="2000" b="1" dirty="0"/>
              <a:t>عالية ال</a:t>
            </a:r>
            <a:r>
              <a:rPr lang="ar-SA" sz="2000" b="1" dirty="0"/>
              <a:t>سمية</a:t>
            </a:r>
            <a:endParaRPr lang="en-US" sz="2000" b="1" dirty="0"/>
          </a:p>
        </p:txBody>
      </p:sp>
      <p:pic>
        <p:nvPicPr>
          <p:cNvPr id="4" name="Picture 6" descr="j04247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27331"/>
            <a:ext cx="1288939" cy="20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04338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181" y="3768387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750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15240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6600" b="1" dirty="0">
                <a:solidFill>
                  <a:srgbClr val="7030A0"/>
                </a:solidFill>
              </a:rPr>
              <a:t>شكرا لأصغائكم ومشاركتكم 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95401" y="3244334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400" b="1" u="sng" dirty="0">
                <a:solidFill>
                  <a:srgbClr val="7030A0"/>
                </a:solidFill>
              </a:rPr>
              <a:t>دكتور وداد صالح حنوش</a:t>
            </a:r>
            <a:r>
              <a:rPr lang="en-US" sz="4400" b="1" u="sng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51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0600" y="191188"/>
            <a:ext cx="6705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SA" sz="4000" b="1" u="sng" dirty="0">
                <a:solidFill>
                  <a:srgbClr val="7030A0"/>
                </a:solidFill>
              </a:rPr>
              <a:t>التخلص من النفايات الكيميائية </a:t>
            </a:r>
            <a:r>
              <a:rPr lang="ar-EG" sz="4000" b="1" u="sng" dirty="0">
                <a:solidFill>
                  <a:srgbClr val="7030A0"/>
                </a:solidFill>
              </a:rPr>
              <a:t>وإدارتها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86200" y="5943600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Widad </a:t>
            </a:r>
            <a:r>
              <a:rPr lang="en-US" b="1" dirty="0" err="1">
                <a:solidFill>
                  <a:srgbClr val="002060"/>
                </a:solidFill>
              </a:rPr>
              <a:t>Salih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24" y="1719618"/>
            <a:ext cx="3048000" cy="3614382"/>
          </a:xfrm>
          <a:prstGeom prst="rect">
            <a:avLst/>
          </a:prstGeom>
        </p:spPr>
      </p:pic>
      <p:pic>
        <p:nvPicPr>
          <p:cNvPr id="5" name="صورة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57090"/>
            <a:ext cx="4191000" cy="38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5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Da\Desktop\pictuers\574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06" y="0"/>
            <a:ext cx="9257811" cy="68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914400"/>
            <a:ext cx="685453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b="1" dirty="0"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2" name="مخطط انسيابي: معالجة 1"/>
          <p:cNvSpPr/>
          <p:nvPr/>
        </p:nvSpPr>
        <p:spPr>
          <a:xfrm>
            <a:off x="1524000" y="457200"/>
            <a:ext cx="5562600" cy="990600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الإدارة الكيميائية هي أفضل ممارسات</a:t>
            </a:r>
            <a:br>
              <a:rPr lang="ar-EG" sz="3200" b="1" dirty="0">
                <a:solidFill>
                  <a:schemeClr val="tx1"/>
                </a:solidFill>
              </a:rPr>
            </a:br>
            <a:r>
              <a:rPr lang="ar-EG" sz="3200" b="1" dirty="0">
                <a:solidFill>
                  <a:schemeClr val="tx1"/>
                </a:solidFill>
              </a:rPr>
              <a:t>السلامة والآمن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مخطط انسيابي: معالجة 2"/>
          <p:cNvSpPr/>
          <p:nvPr/>
        </p:nvSpPr>
        <p:spPr>
          <a:xfrm>
            <a:off x="607869" y="1756272"/>
            <a:ext cx="8077200" cy="4267200"/>
          </a:xfrm>
          <a:prstGeom prst="flowChartProcess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3200" b="1" dirty="0">
                <a:solidFill>
                  <a:schemeClr val="bg1"/>
                </a:solidFill>
              </a:rPr>
              <a:t>التقليل من النفايات الكيميائية</a:t>
            </a:r>
            <a:endParaRPr lang="en-US" sz="3200" b="1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المشتريات الجديدة</a:t>
            </a:r>
            <a:endParaRPr lang="en-US" sz="3200" b="1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التخلص من النفايات</a:t>
            </a:r>
            <a:endParaRPr lang="en-US" sz="3200" b="1" dirty="0">
              <a:solidFill>
                <a:schemeClr val="bg1"/>
              </a:solidFill>
            </a:endParaRP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ت</a:t>
            </a:r>
            <a:r>
              <a:rPr lang="ar-SA" sz="3200" b="1" dirty="0">
                <a:solidFill>
                  <a:schemeClr val="bg1"/>
                </a:solidFill>
              </a:rPr>
              <a:t>سه</a:t>
            </a:r>
            <a:r>
              <a:rPr lang="ar-IQ" sz="3200" b="1" dirty="0">
                <a:solidFill>
                  <a:schemeClr val="bg1"/>
                </a:solidFill>
              </a:rPr>
              <a:t>ي</a:t>
            </a:r>
            <a:r>
              <a:rPr lang="ar-SA" sz="3200" b="1" dirty="0">
                <a:solidFill>
                  <a:schemeClr val="bg1"/>
                </a:solidFill>
              </a:rPr>
              <a:t>ل الامتثال البيئي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ت</a:t>
            </a:r>
            <a:r>
              <a:rPr lang="ar-SA" sz="3200" b="1" dirty="0">
                <a:solidFill>
                  <a:schemeClr val="bg1"/>
                </a:solidFill>
              </a:rPr>
              <a:t>حسن نوعية البحوث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ت</a:t>
            </a:r>
            <a:r>
              <a:rPr lang="ar-SA" sz="3200" b="1" dirty="0">
                <a:solidFill>
                  <a:schemeClr val="bg1"/>
                </a:solidFill>
              </a:rPr>
              <a:t>حسن نوعية التعليم المختبر</a:t>
            </a:r>
            <a:r>
              <a:rPr lang="ar-EG" sz="3200" b="1" dirty="0">
                <a:solidFill>
                  <a:schemeClr val="bg1"/>
                </a:solidFill>
              </a:rPr>
              <a:t>ي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381000"/>
            <a:ext cx="412536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EG" sz="4000" b="1" u="sng" dirty="0">
                <a:solidFill>
                  <a:srgbClr val="7030A0"/>
                </a:solidFill>
              </a:rPr>
              <a:t>إدارة النفايات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86200" y="12192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EG" sz="2800" b="1" u="sng" dirty="0"/>
              <a:t>النفايات </a:t>
            </a:r>
            <a:r>
              <a:rPr lang="ar-SA" sz="2800" b="1" u="sng" dirty="0"/>
              <a:t>غير الخطرة</a:t>
            </a:r>
          </a:p>
          <a:p>
            <a:pPr algn="r" rtl="1"/>
            <a:r>
              <a:rPr lang="ar-EG" sz="2800" b="1" u="sng" dirty="0"/>
              <a:t>ال</a:t>
            </a:r>
            <a:r>
              <a:rPr lang="ar-SA" sz="2800" b="1" u="sng" dirty="0"/>
              <a:t>إرشادات </a:t>
            </a:r>
            <a:r>
              <a:rPr lang="ar-EG" sz="2800" b="1" u="sng" dirty="0"/>
              <a:t>ال</a:t>
            </a:r>
            <a:r>
              <a:rPr lang="ar-SA" sz="2800" b="1" u="sng" dirty="0"/>
              <a:t>عامة</a:t>
            </a:r>
            <a:r>
              <a:rPr lang="ar-SA" sz="2800" b="1" dirty="0"/>
              <a:t>: التخزين والتغليف</a:t>
            </a:r>
          </a:p>
          <a:p>
            <a:pPr algn="r" rtl="1"/>
            <a:r>
              <a:rPr lang="ar-SA" sz="2800" b="1" u="sng" dirty="0"/>
              <a:t>الفئات الخاصة</a:t>
            </a:r>
            <a:r>
              <a:rPr lang="ar-SA" sz="2800" b="1" dirty="0"/>
              <a:t>:</a:t>
            </a:r>
            <a:endParaRPr lang="en-US" sz="2800" b="1" dirty="0"/>
          </a:p>
          <a:p>
            <a:pPr lvl="1" algn="r" rtl="1"/>
            <a:r>
              <a:rPr lang="ar-SA" sz="2800" b="1" dirty="0"/>
              <a:t>النفايات المعدنية</a:t>
            </a:r>
          </a:p>
          <a:p>
            <a:pPr lvl="1" algn="r" rtl="1"/>
            <a:r>
              <a:rPr lang="ar-SA" sz="2800" b="1" dirty="0"/>
              <a:t>النفايات المشعة و</a:t>
            </a:r>
            <a:r>
              <a:rPr lang="ar-EG" sz="2800" b="1" dirty="0"/>
              <a:t>ال</a:t>
            </a:r>
            <a:r>
              <a:rPr lang="ar-SA" sz="2800" b="1" dirty="0"/>
              <a:t>مختلطة</a:t>
            </a:r>
          </a:p>
          <a:p>
            <a:pPr lvl="1" algn="r" rtl="1"/>
            <a:r>
              <a:rPr lang="ar-SA" sz="2800" b="1" dirty="0"/>
              <a:t>النفايات البيولوجية</a:t>
            </a:r>
          </a:p>
          <a:p>
            <a:pPr lvl="1" algn="r" rtl="1"/>
            <a:r>
              <a:rPr lang="ar-SA" sz="2800" b="1" dirty="0"/>
              <a:t>النفايات </a:t>
            </a:r>
            <a:r>
              <a:rPr lang="ar-EG" sz="2800" b="1" dirty="0"/>
              <a:t>المجهولة </a:t>
            </a:r>
            <a:r>
              <a:rPr lang="ar-SA" sz="2800" b="1" dirty="0"/>
              <a:t>و</a:t>
            </a:r>
            <a:r>
              <a:rPr lang="ar-EG" sz="2800" b="1" dirty="0"/>
              <a:t>التي تم التخلص </a:t>
            </a:r>
          </a:p>
          <a:p>
            <a:pPr lvl="1" algn="r" rtl="1">
              <a:buNone/>
            </a:pPr>
            <a:r>
              <a:rPr lang="ar-EG" sz="2800" b="1" dirty="0"/>
              <a:t>   منها بشكل غير مناسب أو غير قانوني</a:t>
            </a:r>
            <a:endParaRPr lang="en-US" sz="2800" b="1" dirty="0"/>
          </a:p>
          <a:p>
            <a:pPr algn="r" rtl="1"/>
            <a:r>
              <a:rPr lang="ar-EG" sz="2800" b="1" u="sng" dirty="0"/>
              <a:t>المعالجة في الموقع</a:t>
            </a:r>
            <a:endParaRPr lang="en-US" sz="2800" b="1" u="sng" dirty="0"/>
          </a:p>
        </p:txBody>
      </p:sp>
      <p:pic>
        <p:nvPicPr>
          <p:cNvPr id="4" name="Picture 6" descr="MCj03106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18065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MCNA01592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281" y="3733800"/>
            <a:ext cx="12477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099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1300" y="364785"/>
            <a:ext cx="35814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>
                <a:latin typeface="Garamond"/>
                <a:cs typeface="Garamond"/>
              </a:rPr>
              <a:t>النفايات غير الخطرة</a:t>
            </a:r>
            <a:endParaRPr lang="en-US" sz="4000" b="1" u="sng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362200" y="1447800"/>
            <a:ext cx="6400800" cy="46914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000">
                <a:latin typeface="Garamond"/>
                <a:cs typeface="Garamond"/>
              </a:rPr>
              <a:t>لا يعتبر </a:t>
            </a:r>
            <a:r>
              <a:rPr lang="ar-EG" sz="3000">
                <a:latin typeface="Garamond"/>
                <a:cs typeface="Garamond"/>
              </a:rPr>
              <a:t>الزيت المستخدم </a:t>
            </a:r>
            <a:r>
              <a:rPr lang="ar-SA" sz="3000">
                <a:latin typeface="Garamond"/>
                <a:cs typeface="Garamond"/>
              </a:rPr>
              <a:t>(غير </a:t>
            </a:r>
            <a:r>
              <a:rPr lang="ar-EG" sz="3000">
                <a:latin typeface="Garamond"/>
                <a:cs typeface="Garamond"/>
              </a:rPr>
              <a:t>ال</a:t>
            </a:r>
            <a:r>
              <a:rPr lang="ar-SA" sz="3000">
                <a:latin typeface="Garamond"/>
                <a:cs typeface="Garamond"/>
              </a:rPr>
              <a:t>ملوث) </a:t>
            </a:r>
            <a:r>
              <a:rPr lang="ar-EG" sz="3000">
                <a:latin typeface="Garamond"/>
                <a:cs typeface="Garamond"/>
              </a:rPr>
              <a:t>من النفايات </a:t>
            </a:r>
            <a:r>
              <a:rPr lang="ar-SA" sz="3000">
                <a:latin typeface="Garamond"/>
                <a:cs typeface="Garamond"/>
              </a:rPr>
              <a:t>الخطرة. </a:t>
            </a:r>
            <a:r>
              <a:rPr lang="ar-EG" sz="3000">
                <a:latin typeface="Garamond"/>
                <a:cs typeface="Garamond"/>
              </a:rPr>
              <a:t>ويجب وضع ملصق </a:t>
            </a:r>
            <a:r>
              <a:rPr lang="ar-SA" sz="3000">
                <a:latin typeface="Garamond"/>
                <a:cs typeface="Garamond"/>
              </a:rPr>
              <a:t>"زيت مستخدم”</a:t>
            </a:r>
            <a:r>
              <a:rPr lang="ar-EG" sz="3000">
                <a:latin typeface="Garamond"/>
                <a:cs typeface="Garamond"/>
              </a:rPr>
              <a:t> على العلبة</a:t>
            </a:r>
            <a:r>
              <a:rPr lang="ar-SA" sz="3000">
                <a:latin typeface="Garamond"/>
                <a:cs typeface="Garamond"/>
              </a:rPr>
              <a:t>، وليس ”</a:t>
            </a:r>
            <a:r>
              <a:rPr lang="ar-EG" sz="3000">
                <a:latin typeface="Garamond"/>
                <a:cs typeface="Garamond"/>
              </a:rPr>
              <a:t>نفايات </a:t>
            </a:r>
            <a:r>
              <a:rPr lang="ar-SA" sz="3000">
                <a:latin typeface="Garamond"/>
                <a:cs typeface="Garamond"/>
              </a:rPr>
              <a:t>خطرة".</a:t>
            </a:r>
          </a:p>
          <a:p>
            <a:pPr algn="r" rtl="1"/>
            <a:r>
              <a:rPr lang="en-US" sz="3000">
                <a:latin typeface="Garamond"/>
                <a:cs typeface="Garamond"/>
              </a:rPr>
              <a:t>PPE</a:t>
            </a:r>
            <a:r>
              <a:rPr lang="ar-EG" sz="3000">
                <a:latin typeface="Garamond"/>
                <a:cs typeface="Garamond"/>
              </a:rPr>
              <a:t> </a:t>
            </a:r>
            <a:r>
              <a:rPr lang="ar-SA" sz="3000">
                <a:latin typeface="Garamond"/>
                <a:cs typeface="Garamond"/>
              </a:rPr>
              <a:t>غير </a:t>
            </a:r>
            <a:r>
              <a:rPr lang="ar-EG" sz="3000">
                <a:latin typeface="Garamond"/>
                <a:cs typeface="Garamond"/>
              </a:rPr>
              <a:t>ال</a:t>
            </a:r>
            <a:r>
              <a:rPr lang="ar-SA" sz="3000">
                <a:latin typeface="Garamond"/>
                <a:cs typeface="Garamond"/>
              </a:rPr>
              <a:t>ملوثة </a:t>
            </a:r>
            <a:r>
              <a:rPr lang="ar-EG" sz="3000">
                <a:latin typeface="Garamond"/>
                <a:cs typeface="Garamond"/>
              </a:rPr>
              <a:t>(</a:t>
            </a:r>
            <a:r>
              <a:rPr lang="ar-SA" sz="3000">
                <a:latin typeface="Garamond"/>
                <a:cs typeface="Garamond"/>
              </a:rPr>
              <a:t>القفازات، و</a:t>
            </a:r>
            <a:r>
              <a:rPr lang="ar-EG" sz="3000">
                <a:latin typeface="Garamond"/>
                <a:cs typeface="Garamond"/>
              </a:rPr>
              <a:t>ال</a:t>
            </a:r>
            <a:r>
              <a:rPr lang="ar-SA" sz="3000">
                <a:latin typeface="Garamond"/>
                <a:cs typeface="Garamond"/>
              </a:rPr>
              <a:t>مناديل)</a:t>
            </a:r>
            <a:endParaRPr lang="ar-EG" sz="3000">
              <a:latin typeface="Garamond"/>
              <a:cs typeface="Garamond"/>
            </a:endParaRPr>
          </a:p>
          <a:p>
            <a:pPr algn="r" rtl="1"/>
            <a:r>
              <a:rPr lang="ar-SA" sz="3000">
                <a:latin typeface="Garamond"/>
                <a:cs typeface="Garamond"/>
              </a:rPr>
              <a:t>الأواني الزجاجية</a:t>
            </a:r>
            <a:r>
              <a:rPr lang="ar-EG" sz="3000">
                <a:latin typeface="Garamond"/>
                <a:cs typeface="Garamond"/>
              </a:rPr>
              <a:t> </a:t>
            </a:r>
            <a:endParaRPr lang="en-US" sz="3000">
              <a:latin typeface="Garamond"/>
              <a:cs typeface="Garamond"/>
            </a:endParaRPr>
          </a:p>
          <a:p>
            <a:pPr algn="r" rtl="1"/>
            <a:r>
              <a:rPr lang="ar-EG" sz="3000">
                <a:latin typeface="Garamond"/>
                <a:cs typeface="Garamond"/>
              </a:rPr>
              <a:t>ال</a:t>
            </a:r>
            <a:r>
              <a:rPr lang="ar-SA" sz="3000">
                <a:latin typeface="Garamond"/>
                <a:cs typeface="Garamond"/>
              </a:rPr>
              <a:t>أملاح (</a:t>
            </a:r>
            <a:r>
              <a:rPr lang="ar-EG" sz="3000">
                <a:latin typeface="Garamond"/>
                <a:cs typeface="Garamond"/>
              </a:rPr>
              <a:t>كلوريد البوتاسيوم</a:t>
            </a:r>
            <a:r>
              <a:rPr lang="ar-SA" sz="3000">
                <a:latin typeface="Garamond"/>
                <a:cs typeface="Garamond"/>
              </a:rPr>
              <a:t>، كلوريد الصوديوم، </a:t>
            </a:r>
            <a:r>
              <a:rPr lang="ar-EG" sz="3000">
                <a:latin typeface="Garamond"/>
                <a:cs typeface="Garamond"/>
              </a:rPr>
              <a:t>وكربونات الصوديوم)</a:t>
            </a:r>
            <a:endParaRPr lang="en-US" sz="3000">
              <a:latin typeface="Garamond"/>
              <a:cs typeface="Garamond"/>
            </a:endParaRPr>
          </a:p>
          <a:p>
            <a:pPr algn="r" rtl="1"/>
            <a:r>
              <a:rPr lang="ar-SA" sz="3000">
                <a:latin typeface="Garamond"/>
                <a:cs typeface="Garamond"/>
              </a:rPr>
              <a:t>المواد الخاملة (</a:t>
            </a:r>
            <a:r>
              <a:rPr lang="ar-EG" sz="3000">
                <a:latin typeface="Garamond"/>
                <a:cs typeface="Garamond"/>
              </a:rPr>
              <a:t>ال</a:t>
            </a:r>
            <a:r>
              <a:rPr lang="ar-SA" sz="3000">
                <a:latin typeface="Garamond"/>
                <a:cs typeface="Garamond"/>
              </a:rPr>
              <a:t>راتنجات </a:t>
            </a:r>
            <a:r>
              <a:rPr lang="ar-EG" sz="3000">
                <a:latin typeface="Garamond"/>
                <a:cs typeface="Garamond"/>
              </a:rPr>
              <a:t>والمواد الهلامية </a:t>
            </a:r>
            <a:r>
              <a:rPr lang="ar-SA" sz="3000">
                <a:latin typeface="Garamond"/>
                <a:cs typeface="Garamond"/>
              </a:rPr>
              <a:t>غير الملوث</a:t>
            </a:r>
            <a:r>
              <a:rPr lang="ar-EG" sz="3000">
                <a:latin typeface="Garamond"/>
                <a:cs typeface="Garamond"/>
              </a:rPr>
              <a:t>ة)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8" descr="Fluid-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1660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97" y="3505200"/>
            <a:ext cx="20955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629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75560" y="246966"/>
            <a:ext cx="48768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ar-EG" sz="3600" b="1" u="sng" dirty="0"/>
              <a:t>إدارة النفايات: الإرشادات العامة</a:t>
            </a:r>
            <a:endParaRPr lang="en-US" sz="3600" b="1" u="sng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133600" y="1143000"/>
            <a:ext cx="5867400" cy="417969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 dirty="0"/>
              <a:t>تأمين وغلق </a:t>
            </a:r>
            <a:r>
              <a:rPr lang="ar-SA" sz="2800" b="1" dirty="0"/>
              <a:t>منطقة تخزين </a:t>
            </a:r>
            <a:r>
              <a:rPr lang="ar-EG" sz="2800" b="1" dirty="0"/>
              <a:t>النفايات</a:t>
            </a:r>
            <a:r>
              <a:rPr lang="ar-SA" sz="2800" b="1" dirty="0"/>
              <a:t>.</a:t>
            </a:r>
          </a:p>
          <a:p>
            <a:pPr algn="r" rtl="1"/>
            <a:r>
              <a:rPr lang="ar-SA" sz="2800" b="1" dirty="0"/>
              <a:t>إضافة علامات </a:t>
            </a:r>
            <a:r>
              <a:rPr lang="ar-EG" sz="2800" b="1" dirty="0"/>
              <a:t>ل</a:t>
            </a:r>
            <a:r>
              <a:rPr lang="ar-SA" sz="2800" b="1" dirty="0"/>
              <a:t>تحذير الآخرين.</a:t>
            </a:r>
          </a:p>
          <a:p>
            <a:pPr algn="r" rtl="1"/>
            <a:r>
              <a:rPr lang="ar-EG" sz="2800" b="1" dirty="0"/>
              <a:t>الحفاظ على تهوية جيدة في المنطقة</a:t>
            </a:r>
            <a:r>
              <a:rPr lang="ar-SA" sz="2800" b="1" dirty="0"/>
              <a:t>.</a:t>
            </a:r>
          </a:p>
          <a:p>
            <a:pPr algn="r" rtl="1"/>
            <a:r>
              <a:rPr lang="ar-SA" sz="2800" b="1" dirty="0"/>
              <a:t>توفير طفايات الحريق وأجهزة الإنذار، ومجموعات </a:t>
            </a:r>
            <a:r>
              <a:rPr lang="ar-EG" sz="2800" b="1" dirty="0"/>
              <a:t>معالجة </a:t>
            </a:r>
            <a:r>
              <a:rPr lang="ar-SA" sz="2800" b="1" dirty="0"/>
              <a:t>التسرب.</a:t>
            </a:r>
          </a:p>
          <a:p>
            <a:pPr algn="r" rtl="1"/>
            <a:r>
              <a:rPr lang="ar-SA" sz="2800" b="1" dirty="0"/>
              <a:t>توفير معدات الوقاية الشخصية المناسبة.</a:t>
            </a:r>
          </a:p>
          <a:p>
            <a:pPr algn="r" rtl="1"/>
            <a:r>
              <a:rPr lang="ar-EG" sz="2800" b="1" dirty="0"/>
              <a:t>توفير أحواض </a:t>
            </a:r>
            <a:r>
              <a:rPr lang="ar-SA" sz="2800" b="1" dirty="0"/>
              <a:t>غسل العين، </a:t>
            </a:r>
            <a:r>
              <a:rPr lang="ar-EG" sz="2800" b="1" dirty="0"/>
              <a:t>وأحواض </a:t>
            </a:r>
            <a:r>
              <a:rPr lang="ar-SA" sz="2800" b="1" dirty="0"/>
              <a:t>الاستحمام </a:t>
            </a:r>
            <a:r>
              <a:rPr lang="ar-EG" sz="2800" b="1" dirty="0"/>
              <a:t>الآمنة</a:t>
            </a:r>
            <a:r>
              <a:rPr lang="ar-SA" sz="2800" b="1" dirty="0"/>
              <a:t>.</a:t>
            </a:r>
          </a:p>
          <a:p>
            <a:pPr algn="r" rtl="1"/>
            <a:r>
              <a:rPr lang="ar-SA" sz="2800" b="1" dirty="0"/>
              <a:t>لا تعمل </a:t>
            </a:r>
            <a:r>
              <a:rPr lang="ar-EG" sz="2800" b="1" dirty="0"/>
              <a:t>وحدك</a:t>
            </a:r>
            <a:r>
              <a:rPr lang="ar-SA" sz="2800" b="1" dirty="0"/>
              <a:t>.</a:t>
            </a:r>
            <a:endParaRPr lang="en-US" sz="2800" b="1" dirty="0"/>
          </a:p>
        </p:txBody>
      </p:sp>
      <p:pic>
        <p:nvPicPr>
          <p:cNvPr id="4" name="Picture 6" descr="sign_caution-haz-w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21" y="919901"/>
            <a:ext cx="1724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ign_caution-chem-no-eat-drinking-area1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10202"/>
            <a:ext cx="18288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ymbol_em-shower1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572" y="5033553"/>
            <a:ext cx="685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xtinguis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13356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3755658" y="5895565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Widad </a:t>
            </a:r>
            <a:r>
              <a:rPr lang="en-US" b="1" dirty="0" err="1">
                <a:solidFill>
                  <a:srgbClr val="002060"/>
                </a:solidFill>
              </a:rPr>
              <a:t>salih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3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19400" y="228600"/>
            <a:ext cx="5907088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/>
              <a:t>ال</a:t>
            </a:r>
            <a:r>
              <a:rPr lang="ar-SA" sz="2800" b="1"/>
              <a:t>تأمين ضد التسرب؛ </a:t>
            </a:r>
            <a:r>
              <a:rPr lang="ar-EG" sz="2800" b="1"/>
              <a:t>قم بعمل سد مائي حول المنطقة</a:t>
            </a:r>
            <a:r>
              <a:rPr lang="ar-SA" sz="2800" b="1"/>
              <a:t> إن أمكن.</a:t>
            </a:r>
          </a:p>
          <a:p>
            <a:pPr algn="r" rtl="1"/>
            <a:r>
              <a:rPr lang="ar-SA" sz="2800" b="1"/>
              <a:t>تسمية جميع المواد الكيميائية والحاويات والزجاجات.</a:t>
            </a:r>
          </a:p>
          <a:p>
            <a:pPr algn="r" rtl="1"/>
            <a:r>
              <a:rPr lang="ar-EG" sz="2800" b="1"/>
              <a:t>فصل </a:t>
            </a:r>
            <a:r>
              <a:rPr lang="ar-SA" sz="2800" b="1"/>
              <a:t>المواد الكيميائية غير </a:t>
            </a:r>
            <a:r>
              <a:rPr lang="ar-EG" sz="2800" b="1"/>
              <a:t>ال</a:t>
            </a:r>
            <a:r>
              <a:rPr lang="ar-SA" sz="2800" b="1"/>
              <a:t>متوافقة.</a:t>
            </a:r>
          </a:p>
          <a:p>
            <a:pPr algn="r" rtl="1"/>
            <a:r>
              <a:rPr lang="ar-SA" sz="2800" b="1"/>
              <a:t>الحفاظ على </a:t>
            </a:r>
            <a:r>
              <a:rPr lang="ar-EG" sz="2800" b="1"/>
              <a:t>بقاء </a:t>
            </a:r>
            <a:r>
              <a:rPr lang="ar-SA" sz="2800" b="1"/>
              <a:t>اسطوانات الغاز منفصلة.</a:t>
            </a:r>
          </a:p>
          <a:p>
            <a:pPr algn="r" rtl="1"/>
            <a:r>
              <a:rPr lang="ar-EG" sz="2800" b="1"/>
              <a:t>الحفاظ على بقاء </a:t>
            </a:r>
            <a:r>
              <a:rPr lang="ar-SA" sz="2800" b="1"/>
              <a:t>المواد المشعة منفصلة.</a:t>
            </a:r>
          </a:p>
          <a:p>
            <a:pPr algn="r" rtl="1"/>
            <a:r>
              <a:rPr lang="ar-EG" sz="2800" b="1"/>
              <a:t>معرفة الفترة الزمنية التي يمكن فيها تخزين </a:t>
            </a:r>
            <a:r>
              <a:rPr lang="ar-SA" sz="2800" b="1"/>
              <a:t>النفايات.</a:t>
            </a:r>
          </a:p>
          <a:p>
            <a:pPr algn="r" rtl="1"/>
            <a:r>
              <a:rPr lang="ar-SA" sz="2800" b="1"/>
              <a:t>توفير </a:t>
            </a:r>
            <a:r>
              <a:rPr lang="ar-EG" sz="2800" b="1"/>
              <a:t>الوقت المناسب لاستلامها</a:t>
            </a:r>
            <a:r>
              <a:rPr lang="ar-SA" sz="2800" b="1"/>
              <a:t>.</a:t>
            </a:r>
            <a:endParaRPr lang="en-US" sz="2800" b="1" dirty="0"/>
          </a:p>
        </p:txBody>
      </p:sp>
      <p:pic>
        <p:nvPicPr>
          <p:cNvPr id="3" name="Picture 7" descr="HWMF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1098"/>
            <a:ext cx="25146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WMF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288" y="4219575"/>
            <a:ext cx="22764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213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67001" y="152400"/>
            <a:ext cx="29718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/>
              <a:t>إرشادات التخزين</a:t>
            </a:r>
            <a:endParaRPr lang="en-US" sz="4000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990600"/>
            <a:ext cx="83820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 dirty="0"/>
              <a:t>يجب أن تكون ال</a:t>
            </a:r>
            <a:r>
              <a:rPr lang="ar-SA" sz="2800" b="1" dirty="0"/>
              <a:t>حاوية غير متفاعلة مع النفايات المخزنة (على سبيل المثال لا </a:t>
            </a:r>
            <a:r>
              <a:rPr lang="ar-EG" sz="2800" b="1" dirty="0"/>
              <a:t>يتم تخزين </a:t>
            </a:r>
            <a:r>
              <a:rPr lang="ar-SA" sz="2800" b="1" dirty="0"/>
              <a:t>حمض </a:t>
            </a:r>
            <a:r>
              <a:rPr lang="ar-SA" sz="2800" b="1" dirty="0" err="1"/>
              <a:t>الهيدروفلوريك</a:t>
            </a:r>
            <a:r>
              <a:rPr lang="ar-SA" sz="2800" b="1" dirty="0"/>
              <a:t> في الزجاج).</a:t>
            </a:r>
          </a:p>
          <a:p>
            <a:pPr algn="r" rtl="1"/>
            <a:r>
              <a:rPr lang="ar-EG" sz="2800" b="1" dirty="0"/>
              <a:t>عدم </a:t>
            </a:r>
            <a:r>
              <a:rPr lang="ar-SA" sz="2800" b="1" dirty="0"/>
              <a:t>خلط النفايات </a:t>
            </a:r>
            <a:r>
              <a:rPr lang="ar-EG" sz="2800" b="1" dirty="0"/>
              <a:t>ال</a:t>
            </a:r>
            <a:r>
              <a:rPr lang="ar-SA" sz="2800" b="1" dirty="0"/>
              <a:t>مماثلة إلا إذا </a:t>
            </a:r>
            <a:r>
              <a:rPr lang="ar-EG" sz="2800" b="1" dirty="0"/>
              <a:t>كانت </a:t>
            </a:r>
            <a:r>
              <a:rPr lang="ar-SA" sz="2800" b="1" dirty="0"/>
              <a:t>متوافقة.</a:t>
            </a:r>
          </a:p>
          <a:p>
            <a:pPr algn="r" rtl="1"/>
            <a:r>
              <a:rPr lang="ar-SA" sz="2800" b="1" dirty="0">
                <a:solidFill>
                  <a:srgbClr val="2936C1"/>
                </a:solidFill>
              </a:rPr>
              <a:t>لا ينبغي </a:t>
            </a:r>
            <a:r>
              <a:rPr lang="ar-EG" sz="2800" b="1" dirty="0">
                <a:solidFill>
                  <a:srgbClr val="2936C1"/>
                </a:solidFill>
              </a:rPr>
              <a:t>خلط </a:t>
            </a:r>
            <a:r>
              <a:rPr lang="ar-SA" sz="2800" b="1" dirty="0">
                <a:solidFill>
                  <a:srgbClr val="2936C1"/>
                </a:solidFill>
              </a:rPr>
              <a:t>النفايات </a:t>
            </a:r>
            <a:r>
              <a:rPr lang="ar-EG" sz="2800" b="1" dirty="0">
                <a:solidFill>
                  <a:srgbClr val="2936C1"/>
                </a:solidFill>
              </a:rPr>
              <a:t>ذات</a:t>
            </a:r>
            <a:r>
              <a:rPr lang="ar-SA" sz="2800" b="1" dirty="0">
                <a:solidFill>
                  <a:srgbClr val="2936C1"/>
                </a:solidFill>
              </a:rPr>
              <a:t> فئات المخاطر غير المتوافقة. </a:t>
            </a:r>
            <a:r>
              <a:rPr lang="ar-SA" sz="2800" b="1" dirty="0"/>
              <a:t>(مثل المذيبات العضوية مع</a:t>
            </a:r>
            <a:r>
              <a:rPr lang="ar-EG" sz="2800" b="1" dirty="0"/>
              <a:t> </a:t>
            </a:r>
            <a:r>
              <a:rPr lang="ar-SA" sz="2800" b="1" dirty="0"/>
              <a:t>المؤكسدات).</a:t>
            </a:r>
          </a:p>
          <a:p>
            <a:pPr algn="r" rtl="1"/>
            <a:r>
              <a:rPr lang="ar-EG" sz="2800" b="1" dirty="0"/>
              <a:t>إبقاء ال</a:t>
            </a:r>
            <a:r>
              <a:rPr lang="ar-SA" sz="2800" b="1" dirty="0"/>
              <a:t>حاويات مغلقة. </a:t>
            </a:r>
            <a:r>
              <a:rPr lang="ar-EG" sz="2800" b="1" dirty="0"/>
              <a:t>عدم وضع </a:t>
            </a:r>
          </a:p>
          <a:p>
            <a:pPr algn="r" rtl="1">
              <a:buFont typeface="Calibri" panose="020F0502020204030204" pitchFamily="34" charset="0"/>
              <a:buNone/>
            </a:pPr>
            <a:r>
              <a:rPr lang="ar-EG" sz="2800" b="1" dirty="0"/>
              <a:t>    الأقماع في</a:t>
            </a:r>
            <a:r>
              <a:rPr lang="ar-SA" sz="2800" b="1" dirty="0"/>
              <a:t> حاويات النفايات.</a:t>
            </a:r>
          </a:p>
          <a:p>
            <a:pPr algn="r" rtl="1"/>
            <a:r>
              <a:rPr lang="ar-SA" sz="2800" b="1" dirty="0"/>
              <a:t>التخلص أو إعادة تدوير الحاويات فقط</a:t>
            </a:r>
            <a:r>
              <a:rPr lang="ar-EG" sz="2800" b="1" dirty="0"/>
              <a:t> </a:t>
            </a:r>
            <a:r>
              <a:rPr lang="ar-SA" sz="2800" b="1" dirty="0"/>
              <a:t>بعد </a:t>
            </a:r>
            <a:r>
              <a:rPr lang="ar-EG" sz="2800" b="1" dirty="0"/>
              <a:t>شطفها</a:t>
            </a:r>
          </a:p>
          <a:p>
            <a:pPr algn="r" rtl="1">
              <a:buFont typeface="Calibri" panose="020F0502020204030204" pitchFamily="34" charset="0"/>
              <a:buNone/>
            </a:pPr>
            <a:r>
              <a:rPr lang="ar-EG" sz="2800" b="1" dirty="0"/>
              <a:t>    ثلاث مرات </a:t>
            </a:r>
            <a:r>
              <a:rPr lang="ar-SA" sz="2800" b="1" dirty="0"/>
              <a:t>وتجفيف</a:t>
            </a:r>
            <a:r>
              <a:rPr lang="ar-EG" sz="2800" b="1" dirty="0"/>
              <a:t>ها</a:t>
            </a:r>
            <a:r>
              <a:rPr lang="ar-SA" sz="2800" b="1" dirty="0"/>
              <a:t> </a:t>
            </a:r>
            <a:r>
              <a:rPr lang="ar-EG" sz="2800" b="1" dirty="0"/>
              <a:t>ب</a:t>
            </a:r>
            <a:r>
              <a:rPr lang="ar-SA" sz="2800" b="1" dirty="0"/>
              <a:t>الهواء.</a:t>
            </a:r>
            <a:endParaRPr lang="en-US" sz="28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3683" t="28902" r="28296"/>
          <a:stretch>
            <a:fillRect/>
          </a:stretch>
        </p:blipFill>
        <p:spPr bwMode="auto">
          <a:xfrm>
            <a:off x="914400" y="2895600"/>
            <a:ext cx="2287505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600135" y="6019800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Widad </a:t>
            </a:r>
            <a:r>
              <a:rPr lang="en-US" b="1" dirty="0" err="1">
                <a:solidFill>
                  <a:srgbClr val="002060"/>
                </a:solidFill>
              </a:rPr>
              <a:t>salih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5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0400" y="194640"/>
            <a:ext cx="3276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/>
              <a:t>الإرشادات العامة</a:t>
            </a:r>
            <a:endParaRPr lang="en-US" sz="4000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03891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600" b="1" dirty="0"/>
              <a:t>بعض المعادن </a:t>
            </a:r>
            <a:r>
              <a:rPr lang="ar-EG" sz="3600" b="1" dirty="0"/>
              <a:t>قد </a:t>
            </a:r>
            <a:r>
              <a:rPr lang="ar-SA" sz="3600" b="1" dirty="0"/>
              <a:t>تسبب مشاكل </a:t>
            </a:r>
            <a:r>
              <a:rPr lang="ar-EG" sz="3600" b="1" dirty="0"/>
              <a:t>أثناء التخلص منها </a:t>
            </a:r>
            <a:r>
              <a:rPr lang="ar-SA" sz="3600" b="1" dirty="0"/>
              <a:t>عند مزجه</a:t>
            </a:r>
            <a:r>
              <a:rPr lang="ar-EG" sz="3600" b="1" dirty="0"/>
              <a:t>ا</a:t>
            </a:r>
            <a:r>
              <a:rPr lang="ar-SA" sz="3600" b="1" dirty="0"/>
              <a:t> مع السوائل القابلة للاشتعال أو السوائل العضوية الأخرى.</a:t>
            </a:r>
          </a:p>
          <a:p>
            <a:pPr algn="r" rtl="1"/>
            <a:r>
              <a:rPr lang="ar-EG" sz="3600" b="1" dirty="0"/>
              <a:t>يمكن أن يرتفع الضغط </a:t>
            </a:r>
            <a:r>
              <a:rPr lang="ar-SA" sz="3600" b="1" dirty="0"/>
              <a:t>في وعاء النفايات.</a:t>
            </a:r>
          </a:p>
          <a:p>
            <a:pPr algn="r" rtl="1"/>
            <a:r>
              <a:rPr lang="ar-SA" sz="3600" b="1" dirty="0"/>
              <a:t>يمكن أن يحدث تآكل في وعاء التخزين.</a:t>
            </a:r>
          </a:p>
          <a:p>
            <a:pPr algn="r" rtl="1"/>
            <a:r>
              <a:rPr lang="ar-SA" sz="3600" b="1" dirty="0"/>
              <a:t>الاحتواء الثانوي ضروري.</a:t>
            </a:r>
          </a:p>
          <a:p>
            <a:pPr algn="r" rtl="1"/>
            <a:r>
              <a:rPr lang="ar-SA" sz="3600" b="1" dirty="0"/>
              <a:t>حاويات النفايات </a:t>
            </a:r>
            <a:r>
              <a:rPr lang="ar-EG" sz="3600" b="1" dirty="0"/>
              <a:t>الزجاجية قد تنكسر</a:t>
            </a:r>
            <a:r>
              <a:rPr lang="ar-SA" sz="3600" b="1" dirty="0"/>
              <a:t>.</a:t>
            </a:r>
            <a:endParaRPr lang="en-US" sz="3600" b="1" dirty="0"/>
          </a:p>
        </p:txBody>
      </p:sp>
      <p:pic>
        <p:nvPicPr>
          <p:cNvPr id="4" name="Picture 5" descr="j0297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18049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WMF0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46122"/>
            <a:ext cx="24495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3742543" y="6019800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Widad </a:t>
            </a:r>
            <a:r>
              <a:rPr lang="en-US" b="1" dirty="0" err="1">
                <a:solidFill>
                  <a:srgbClr val="002060"/>
                </a:solidFill>
              </a:rPr>
              <a:t>salih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8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dia 2006 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913884"/>
            <a:ext cx="7778749" cy="4660900"/>
          </a:xfrm>
          <a:prstGeom prst="rect">
            <a:avLst/>
          </a:prstGeom>
          <a:noFill/>
        </p:spPr>
      </p:pic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438400" y="1521102"/>
            <a:ext cx="3446462" cy="3446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200" y="17736"/>
                </a:moveTo>
                <a:cubicBezTo>
                  <a:pt x="19962" y="15856"/>
                  <a:pt x="20943" y="13376"/>
                  <a:pt x="20943" y="10800"/>
                </a:cubicBezTo>
                <a:cubicBezTo>
                  <a:pt x="20943" y="5198"/>
                  <a:pt x="16401" y="657"/>
                  <a:pt x="10800" y="657"/>
                </a:cubicBezTo>
                <a:cubicBezTo>
                  <a:pt x="8223" y="656"/>
                  <a:pt x="5743" y="1637"/>
                  <a:pt x="3863" y="3399"/>
                </a:cubicBezTo>
                <a:close/>
                <a:moveTo>
                  <a:pt x="3399" y="3863"/>
                </a:moveTo>
                <a:cubicBezTo>
                  <a:pt x="1637" y="5743"/>
                  <a:pt x="657" y="8223"/>
                  <a:pt x="657" y="10799"/>
                </a:cubicBezTo>
                <a:cubicBezTo>
                  <a:pt x="657" y="16401"/>
                  <a:pt x="5198" y="20943"/>
                  <a:pt x="10800" y="20943"/>
                </a:cubicBezTo>
                <a:cubicBezTo>
                  <a:pt x="13376" y="20943"/>
                  <a:pt x="15856" y="19962"/>
                  <a:pt x="17736" y="18200"/>
                </a:cubicBezTo>
                <a:close/>
              </a:path>
            </a:pathLst>
          </a:custGeom>
          <a:solidFill>
            <a:srgbClr val="F90106"/>
          </a:solidFill>
          <a:ln w="12700">
            <a:solidFill>
              <a:srgbClr val="F901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124201" y="25243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3600" b="1" dirty="0"/>
              <a:t>إدارة النفايات الخطرة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7217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14401" y="381000"/>
            <a:ext cx="7315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>
                <a:solidFill>
                  <a:srgbClr val="C00000"/>
                </a:solidFill>
              </a:rPr>
              <a:t>أفضل الممارسات: التحكم في عملية الإدارة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0" y="1709328"/>
            <a:ext cx="5943600" cy="438667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b="1"/>
              <a:t>اجتمع مع المتواجدين في المختبر الجديد.</a:t>
            </a:r>
            <a:endParaRPr lang="en-US" sz="3200" b="1"/>
          </a:p>
          <a:p>
            <a:pPr lvl="1" algn="r" rtl="1"/>
            <a:r>
              <a:rPr lang="ar-EG" sz="3200" b="1"/>
              <a:t>وقد يكون هذا موظفاً جديداً أو طالباً جديداً</a:t>
            </a:r>
            <a:r>
              <a:rPr lang="en-US" sz="3200" b="1"/>
              <a:t>.</a:t>
            </a:r>
          </a:p>
          <a:p>
            <a:pPr lvl="1" algn="r" rtl="1"/>
            <a:r>
              <a:rPr lang="ar-EG" sz="3200" b="1"/>
              <a:t>قم بتسمية جميع المواد الكيميائية والعينات بعناية</a:t>
            </a:r>
            <a:r>
              <a:rPr lang="en-US" sz="3200" b="1"/>
              <a:t>.</a:t>
            </a:r>
          </a:p>
          <a:p>
            <a:pPr lvl="1" algn="r" rtl="1"/>
            <a:r>
              <a:rPr lang="ar-EG" sz="3200" b="1"/>
              <a:t>قم بإضافة ملاحظات في دفتر المختبر.</a:t>
            </a:r>
            <a:endParaRPr lang="en-US" sz="3200" b="1"/>
          </a:p>
          <a:p>
            <a:pPr algn="r" rtl="1"/>
            <a:r>
              <a:rPr lang="ar-EG" sz="3200" b="1"/>
              <a:t>تخلص من جميع المواد الكيميائية غير الضرورية أو الزائدة.</a:t>
            </a:r>
            <a:endParaRPr lang="en-US" sz="3200" b="1"/>
          </a:p>
          <a:p>
            <a:pPr lvl="1" algn="r" rtl="1"/>
            <a:r>
              <a:rPr lang="ar-EG" sz="3200" b="1"/>
              <a:t>تخلص من النفايات الخطرة</a:t>
            </a:r>
            <a:r>
              <a:rPr lang="en-US" sz="3200" b="1"/>
              <a:t>.</a:t>
            </a:r>
            <a:endParaRPr lang="en-US" sz="3200" b="1" dirty="0"/>
          </a:p>
        </p:txBody>
      </p:sp>
      <p:pic>
        <p:nvPicPr>
          <p:cNvPr id="4" name="Picture 7" descr="MCBD07216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2848480" cy="22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782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49637" y="347116"/>
            <a:ext cx="26670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400" b="1" u="sng" dirty="0">
                <a:solidFill>
                  <a:srgbClr val="C00000"/>
                </a:solidFill>
              </a:rPr>
              <a:t>إدارة النفايات</a:t>
            </a:r>
            <a:endParaRPr lang="en-US" sz="44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600" b="1">
                <a:solidFill>
                  <a:srgbClr val="163AA9"/>
                </a:solidFill>
              </a:rPr>
              <a:t>إعادة التدوير، الاستخدام، التقطير، إذا كان ذلك ممكناً.</a:t>
            </a:r>
            <a:endParaRPr lang="en-US" sz="3600" b="1">
              <a:solidFill>
                <a:srgbClr val="163AA9"/>
              </a:solidFill>
            </a:endParaRPr>
          </a:p>
          <a:p>
            <a:pPr algn="r" rtl="1"/>
            <a:r>
              <a:rPr lang="ar-SA" sz="3600" b="1"/>
              <a:t>التخلص عن طريق </a:t>
            </a:r>
            <a:r>
              <a:rPr lang="ar-EG" sz="3600" b="1"/>
              <a:t>الترميد</a:t>
            </a:r>
            <a:r>
              <a:rPr lang="ar-SA" sz="3600" b="1"/>
              <a:t>، إذا كان ذلك ممكنا</a:t>
            </a:r>
            <a:r>
              <a:rPr lang="ar-EG" sz="3600" b="1"/>
              <a:t>ً</a:t>
            </a:r>
            <a:r>
              <a:rPr lang="ar-SA" sz="3600" b="1"/>
              <a:t>.</a:t>
            </a:r>
          </a:p>
          <a:p>
            <a:pPr algn="r" rtl="1"/>
            <a:r>
              <a:rPr lang="ar-EG" sz="3600" b="1"/>
              <a:t>الترميد </a:t>
            </a:r>
            <a:r>
              <a:rPr lang="ar-SA" sz="3600" b="1"/>
              <a:t>ليس هو نفس</a:t>
            </a:r>
            <a:r>
              <a:rPr lang="ar-EG" sz="3600" b="1"/>
              <a:t>ه</a:t>
            </a:r>
            <a:r>
              <a:rPr lang="ar-SA" sz="3600" b="1"/>
              <a:t> الحرق في الهواء الطلق.</a:t>
            </a:r>
            <a:endParaRPr lang="en-US" sz="3600" b="1"/>
          </a:p>
          <a:p>
            <a:pPr algn="r" rtl="1"/>
            <a:endParaRPr lang="en-US" sz="3600" b="1" dirty="0"/>
          </a:p>
        </p:txBody>
      </p:sp>
      <p:pic>
        <p:nvPicPr>
          <p:cNvPr id="5" name="Picture 6" descr="MPj040267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2" y="4067175"/>
            <a:ext cx="27336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Cj030357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38600"/>
            <a:ext cx="1692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Cj030368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14800"/>
            <a:ext cx="17319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spect="1" noChangeArrowheads="1"/>
          </p:cNvSpPr>
          <p:nvPr/>
        </p:nvSpPr>
        <p:spPr bwMode="auto">
          <a:xfrm>
            <a:off x="1219200" y="4114800"/>
            <a:ext cx="1727200" cy="1727200"/>
          </a:xfrm>
          <a:custGeom>
            <a:avLst/>
            <a:gdLst>
              <a:gd name="T0" fmla="*/ 2147483647 w 21600"/>
              <a:gd name="T1" fmla="*/ 0 h 21600"/>
              <a:gd name="T2" fmla="*/ 1617208121 w 21600"/>
              <a:gd name="T3" fmla="*/ 1617208121 h 21600"/>
              <a:gd name="T4" fmla="*/ 0 w 21600"/>
              <a:gd name="T5" fmla="*/ 2147483647 h 21600"/>
              <a:gd name="T6" fmla="*/ 1617208121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61720812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178" y="17674"/>
                </a:moveTo>
                <a:cubicBezTo>
                  <a:pt x="19917" y="15807"/>
                  <a:pt x="20885" y="13351"/>
                  <a:pt x="20885" y="10800"/>
                </a:cubicBezTo>
                <a:cubicBezTo>
                  <a:pt x="20885" y="5230"/>
                  <a:pt x="16369" y="715"/>
                  <a:pt x="10800" y="715"/>
                </a:cubicBezTo>
                <a:cubicBezTo>
                  <a:pt x="8248" y="714"/>
                  <a:pt x="5792" y="1682"/>
                  <a:pt x="3925" y="3421"/>
                </a:cubicBezTo>
                <a:close/>
                <a:moveTo>
                  <a:pt x="3421" y="3925"/>
                </a:moveTo>
                <a:cubicBezTo>
                  <a:pt x="1682" y="5792"/>
                  <a:pt x="715" y="8248"/>
                  <a:pt x="715" y="10799"/>
                </a:cubicBezTo>
                <a:cubicBezTo>
                  <a:pt x="715" y="16369"/>
                  <a:pt x="5230" y="20885"/>
                  <a:pt x="10800" y="20885"/>
                </a:cubicBezTo>
                <a:cubicBezTo>
                  <a:pt x="13351" y="20885"/>
                  <a:pt x="15807" y="19917"/>
                  <a:pt x="17674" y="18178"/>
                </a:cubicBezTo>
                <a:close/>
              </a:path>
            </a:pathLst>
          </a:custGeom>
          <a:solidFill>
            <a:srgbClr val="F90106"/>
          </a:solidFill>
          <a:ln w="12700">
            <a:solidFill>
              <a:srgbClr val="F901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97760" y="185328"/>
            <a:ext cx="50292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u="sng" dirty="0">
                <a:solidFill>
                  <a:srgbClr val="C00000"/>
                </a:solidFill>
                <a:latin typeface="Garamond"/>
                <a:cs typeface="Garamond"/>
              </a:rPr>
              <a:t>إدارة</a:t>
            </a:r>
            <a:r>
              <a:rPr lang="ar-SA" sz="4000" b="1" u="sng" dirty="0">
                <a:latin typeface="Garamond"/>
                <a:cs typeface="Garamond"/>
              </a:rPr>
              <a:t> </a:t>
            </a:r>
            <a:r>
              <a:rPr lang="ar-SA" sz="4000" b="1" u="sng" dirty="0">
                <a:solidFill>
                  <a:srgbClr val="C00000"/>
                </a:solidFill>
                <a:latin typeface="Garamond"/>
                <a:cs typeface="Garamond"/>
              </a:rPr>
              <a:t>النفايات</a:t>
            </a:r>
            <a:r>
              <a:rPr lang="en-US" sz="4000" b="1" u="sng" dirty="0">
                <a:solidFill>
                  <a:srgbClr val="C00000"/>
                </a:solidFill>
                <a:latin typeface="Garamond"/>
                <a:cs typeface="Garamond"/>
              </a:rPr>
              <a:t>     </a:t>
            </a:r>
            <a:br>
              <a:rPr lang="ar-EG" sz="4000" b="1" u="sng" dirty="0">
                <a:solidFill>
                  <a:srgbClr val="C00000"/>
                </a:solidFill>
                <a:latin typeface="Garamond"/>
                <a:cs typeface="Garamond"/>
              </a:rPr>
            </a:br>
            <a:r>
              <a:rPr lang="en-US" sz="4000" b="1" u="sng" dirty="0">
                <a:solidFill>
                  <a:srgbClr val="C00000"/>
                </a:solidFill>
                <a:latin typeface="Garamond"/>
                <a:cs typeface="Garamond"/>
              </a:rPr>
              <a:t>  </a:t>
            </a:r>
            <a:r>
              <a:rPr lang="ar-SA" sz="4000" b="1" u="sng" dirty="0">
                <a:solidFill>
                  <a:srgbClr val="C00000"/>
                </a:solidFill>
                <a:latin typeface="Garamond"/>
                <a:cs typeface="Garamond"/>
              </a:rPr>
              <a:t>خدمة التخلص من النفايات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81200"/>
            <a:ext cx="8229600" cy="46914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600" b="1">
                <a:latin typeface="Garamond"/>
                <a:cs typeface="Garamond"/>
              </a:rPr>
              <a:t>هل </a:t>
            </a:r>
            <a:r>
              <a:rPr lang="ar-SA" sz="3600" b="1">
                <a:latin typeface="Garamond"/>
                <a:cs typeface="Garamond"/>
              </a:rPr>
              <a:t>خدمة التخلص مرخصة؟</a:t>
            </a:r>
          </a:p>
          <a:p>
            <a:pPr algn="r" rtl="1"/>
            <a:r>
              <a:rPr lang="ar-SA" sz="3600" b="1">
                <a:latin typeface="Garamond"/>
                <a:cs typeface="Garamond"/>
              </a:rPr>
              <a:t>كيف </a:t>
            </a:r>
            <a:r>
              <a:rPr lang="ar-EG" sz="3600" b="1">
                <a:latin typeface="Garamond"/>
                <a:cs typeface="Garamond"/>
              </a:rPr>
              <a:t>سيتم نقل النفايات</a:t>
            </a:r>
            <a:r>
              <a:rPr lang="ar-SA" sz="3600" b="1">
                <a:latin typeface="Garamond"/>
                <a:cs typeface="Garamond"/>
              </a:rPr>
              <a:t>؟</a:t>
            </a:r>
          </a:p>
          <a:p>
            <a:pPr algn="r" rtl="1"/>
            <a:r>
              <a:rPr lang="ar-SA" sz="3600" b="1">
                <a:latin typeface="Garamond"/>
                <a:cs typeface="Garamond"/>
              </a:rPr>
              <a:t>كيف </a:t>
            </a:r>
            <a:r>
              <a:rPr lang="ar-EG" sz="3600" b="1">
                <a:latin typeface="Garamond"/>
                <a:cs typeface="Garamond"/>
              </a:rPr>
              <a:t>سيتم تعبئة النفايات</a:t>
            </a:r>
            <a:r>
              <a:rPr lang="ar-SA" sz="3600" b="1">
                <a:latin typeface="Garamond"/>
                <a:cs typeface="Garamond"/>
              </a:rPr>
              <a:t>؟</a:t>
            </a:r>
          </a:p>
          <a:p>
            <a:pPr algn="r" rtl="1"/>
            <a:r>
              <a:rPr lang="ar-EG" sz="3600" b="1">
                <a:latin typeface="Garamond"/>
                <a:cs typeface="Garamond"/>
              </a:rPr>
              <a:t>أين </a:t>
            </a:r>
            <a:r>
              <a:rPr lang="ar-SA" sz="3600" b="1">
                <a:latin typeface="Garamond"/>
                <a:cs typeface="Garamond"/>
              </a:rPr>
              <a:t>سيتم التخلص </a:t>
            </a:r>
            <a:r>
              <a:rPr lang="ar-EG" sz="3600" b="1">
                <a:latin typeface="Garamond"/>
                <a:cs typeface="Garamond"/>
              </a:rPr>
              <a:t>من هذه</a:t>
            </a:r>
            <a:r>
              <a:rPr lang="ar-SA" sz="3600" b="1">
                <a:latin typeface="Garamond"/>
                <a:cs typeface="Garamond"/>
              </a:rPr>
              <a:t> المواد؟</a:t>
            </a:r>
          </a:p>
          <a:p>
            <a:pPr algn="r" rtl="1"/>
            <a:r>
              <a:rPr lang="ar-SA" sz="3600" b="1">
                <a:latin typeface="Garamond"/>
                <a:cs typeface="Garamond"/>
              </a:rPr>
              <a:t>كيف سيتم التخلص منها؟</a:t>
            </a:r>
            <a:endParaRPr lang="ar-SA" sz="3600" b="1" dirty="0">
              <a:latin typeface="Garamond"/>
              <a:cs typeface="Garamond"/>
            </a:endParaRPr>
          </a:p>
        </p:txBody>
      </p:sp>
      <p:pic>
        <p:nvPicPr>
          <p:cNvPr id="4" name="Picture 4" descr="1489038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33600"/>
            <a:ext cx="3454400" cy="2297112"/>
          </a:xfrm>
          <a:prstGeom prst="rect">
            <a:avLst/>
          </a:prstGeom>
          <a:noFill/>
        </p:spPr>
      </p:pic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1293019" y="2162175"/>
            <a:ext cx="2239962" cy="2239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143" y="17571"/>
                </a:moveTo>
                <a:cubicBezTo>
                  <a:pt x="19844" y="15726"/>
                  <a:pt x="20789" y="13309"/>
                  <a:pt x="20789" y="10800"/>
                </a:cubicBezTo>
                <a:cubicBezTo>
                  <a:pt x="20789" y="5283"/>
                  <a:pt x="16316" y="811"/>
                  <a:pt x="10800" y="811"/>
                </a:cubicBezTo>
                <a:cubicBezTo>
                  <a:pt x="8290" y="810"/>
                  <a:pt x="5873" y="1755"/>
                  <a:pt x="4028" y="3456"/>
                </a:cubicBezTo>
                <a:close/>
                <a:moveTo>
                  <a:pt x="3456" y="4028"/>
                </a:moveTo>
                <a:cubicBezTo>
                  <a:pt x="1755" y="5873"/>
                  <a:pt x="811" y="8290"/>
                  <a:pt x="811" y="10799"/>
                </a:cubicBezTo>
                <a:cubicBezTo>
                  <a:pt x="811" y="16316"/>
                  <a:pt x="5283" y="20789"/>
                  <a:pt x="10800" y="20789"/>
                </a:cubicBezTo>
                <a:cubicBezTo>
                  <a:pt x="13309" y="20789"/>
                  <a:pt x="15726" y="19844"/>
                  <a:pt x="17571" y="18143"/>
                </a:cubicBezTo>
                <a:close/>
              </a:path>
            </a:pathLst>
          </a:custGeom>
          <a:solidFill>
            <a:srgbClr val="F90106"/>
          </a:solidFill>
          <a:ln w="12700">
            <a:solidFill>
              <a:srgbClr val="F901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2"/>
          <p:cNvSpPr/>
          <p:nvPr/>
        </p:nvSpPr>
        <p:spPr>
          <a:xfrm>
            <a:off x="1641566" y="381000"/>
            <a:ext cx="5791200" cy="990600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chemeClr val="tx1"/>
                </a:solidFill>
              </a:rPr>
              <a:t>الكواشف البديلة للحد من النفايات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مخطط انسيابي: معالجة 6"/>
          <p:cNvSpPr/>
          <p:nvPr/>
        </p:nvSpPr>
        <p:spPr>
          <a:xfrm>
            <a:off x="685800" y="1676400"/>
            <a:ext cx="8153400" cy="4343400"/>
          </a:xfrm>
          <a:prstGeom prst="flowChartProcess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IQ" sz="3200" b="1" dirty="0">
                <a:solidFill>
                  <a:schemeClr val="bg1"/>
                </a:solidFill>
              </a:rPr>
              <a:t>التقليل من استخدام المذيبات ذات الدرجان الغالية وبعض المذيبات السامة </a:t>
            </a:r>
            <a:r>
              <a:rPr lang="ar-IQ" sz="3200" b="1" dirty="0" err="1">
                <a:solidFill>
                  <a:schemeClr val="bg1"/>
                </a:solidFill>
              </a:rPr>
              <a:t>والمكلورة</a:t>
            </a:r>
            <a:endParaRPr lang="ar-SA" sz="3200" b="1" dirty="0">
              <a:solidFill>
                <a:schemeClr val="bg1"/>
              </a:solidFill>
            </a:endParaRPr>
          </a:p>
          <a:p>
            <a:pPr algn="r" rtl="1"/>
            <a:r>
              <a:rPr lang="ar-IQ" sz="3200" b="1" dirty="0">
                <a:solidFill>
                  <a:schemeClr val="bg1"/>
                </a:solidFill>
              </a:rPr>
              <a:t>التقليل من استخدام </a:t>
            </a:r>
            <a:r>
              <a:rPr lang="ar-EG" sz="3200" b="1" dirty="0">
                <a:solidFill>
                  <a:schemeClr val="bg1"/>
                </a:solidFill>
              </a:rPr>
              <a:t>مقاييس الحرارة</a:t>
            </a:r>
            <a:r>
              <a:rPr lang="ar-SA" sz="3200" b="1" dirty="0">
                <a:solidFill>
                  <a:schemeClr val="bg1"/>
                </a:solidFill>
              </a:rPr>
              <a:t> الزئبق</a:t>
            </a:r>
            <a:r>
              <a:rPr lang="ar-EG" sz="3200" b="1" dirty="0" err="1">
                <a:solidFill>
                  <a:schemeClr val="bg1"/>
                </a:solidFill>
              </a:rPr>
              <a:t>ية</a:t>
            </a:r>
            <a:endParaRPr lang="ar-SA" sz="3200" b="1" dirty="0">
              <a:solidFill>
                <a:schemeClr val="bg1"/>
              </a:solidFill>
            </a:endParaRP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المنظفات القائمة على ال</a:t>
            </a:r>
            <a:r>
              <a:rPr lang="ar-SA" sz="3200" b="1" dirty="0">
                <a:solidFill>
                  <a:schemeClr val="bg1"/>
                </a:solidFill>
              </a:rPr>
              <a:t>انزيم</a:t>
            </a:r>
            <a:r>
              <a:rPr lang="ar-EG" sz="3200" b="1" dirty="0">
                <a:solidFill>
                  <a:schemeClr val="bg1"/>
                </a:solidFill>
              </a:rPr>
              <a:t>ات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EG" sz="3200" b="1" dirty="0">
                <a:solidFill>
                  <a:schemeClr val="bg1"/>
                </a:solidFill>
              </a:rPr>
              <a:t>وال</a:t>
            </a:r>
            <a:r>
              <a:rPr lang="ar-SA" sz="3200" b="1" dirty="0">
                <a:solidFill>
                  <a:schemeClr val="bg1"/>
                </a:solidFill>
              </a:rPr>
              <a:t>بيروكسيد</a:t>
            </a:r>
            <a:r>
              <a:rPr lang="ar-IQ" sz="3200" b="1" dirty="0">
                <a:solidFill>
                  <a:schemeClr val="bg1"/>
                </a:solidFill>
              </a:rPr>
              <a:t>ات .</a:t>
            </a:r>
          </a:p>
          <a:p>
            <a:pPr algn="r" rtl="1"/>
            <a:r>
              <a:rPr lang="ar-IQ" sz="3200" b="1" dirty="0">
                <a:solidFill>
                  <a:schemeClr val="bg1"/>
                </a:solidFill>
              </a:rPr>
              <a:t>هذه الأمور الأربعة تصب للتقليل من خطر النفايات الخطرة 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4600" y="206514"/>
            <a:ext cx="4419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/>
              <a:t>التخلص من معدن الزئبق</a:t>
            </a:r>
            <a:endParaRPr lang="en-US" sz="4000" b="1" u="sng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04528"/>
            <a:ext cx="7696200" cy="469147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500" b="1" dirty="0"/>
              <a:t>ا</a:t>
            </a:r>
            <a:r>
              <a:rPr lang="ar-SA" sz="2500" b="1" dirty="0"/>
              <a:t>جمع الزئبق السائل</a:t>
            </a:r>
            <a:r>
              <a:rPr lang="ar-EG" sz="2500" b="1" dirty="0"/>
              <a:t> </a:t>
            </a:r>
            <a:r>
              <a:rPr lang="ar-SA" sz="2500" b="1" dirty="0"/>
              <a:t>النقي في </a:t>
            </a:r>
            <a:r>
              <a:rPr lang="ar-EG" sz="2500" b="1" dirty="0"/>
              <a:t>حاوية يتم غلقها بإحكام. وقم بتسميتها </a:t>
            </a:r>
            <a:r>
              <a:rPr lang="ar-EG" sz="2500" b="1" dirty="0">
                <a:solidFill>
                  <a:srgbClr val="2936C1"/>
                </a:solidFill>
              </a:rPr>
              <a:t>”زئبق للاستخلاص“</a:t>
            </a:r>
            <a:endParaRPr lang="en-US" sz="2500" b="1" dirty="0">
              <a:solidFill>
                <a:srgbClr val="2936C1"/>
              </a:solidFill>
            </a:endParaRPr>
          </a:p>
          <a:p>
            <a:pPr algn="r" rtl="1"/>
            <a:r>
              <a:rPr lang="ar-EG" sz="2500" b="1" dirty="0"/>
              <a:t>ضع مقاييس الحرارة المكسورة وبقايا الزئبق في كيس بلاستيكي قابل للغلق، أو وعاء بلاستيكي أو زجاجي قابل للغلق. وقم بتسميته </a:t>
            </a:r>
            <a:r>
              <a:rPr lang="ar-EG" sz="2500" b="1" dirty="0">
                <a:solidFill>
                  <a:srgbClr val="2936C1"/>
                </a:solidFill>
              </a:rPr>
              <a:t>”نفايات خطرة – بقايا زئبق قابلة للتسرب“.</a:t>
            </a:r>
            <a:endParaRPr lang="en-US" sz="2500" b="1" dirty="0">
              <a:solidFill>
                <a:srgbClr val="2936C1"/>
              </a:solidFill>
            </a:endParaRPr>
          </a:p>
          <a:p>
            <a:pPr algn="r" rtl="1"/>
            <a:r>
              <a:rPr lang="ar-EG" sz="2500" b="1" dirty="0"/>
              <a:t>لا تستخدم </a:t>
            </a:r>
            <a:r>
              <a:rPr lang="ar-SA" sz="2500" b="1" dirty="0"/>
              <a:t>المكنسة الكهربائية العادية</a:t>
            </a:r>
            <a:r>
              <a:rPr lang="ar-EG" sz="2500" b="1" dirty="0"/>
              <a:t> أبداً </a:t>
            </a:r>
            <a:r>
              <a:rPr lang="ar-SA" sz="2500" b="1" dirty="0"/>
              <a:t>لتنظيف</a:t>
            </a:r>
            <a:endParaRPr lang="ar-EG" sz="2500" b="1" dirty="0"/>
          </a:p>
          <a:p>
            <a:pPr algn="r" rtl="1">
              <a:buFont typeface="Calibri" panose="020F0502020204030204" pitchFamily="34" charset="0"/>
              <a:buNone/>
            </a:pPr>
            <a:r>
              <a:rPr lang="ar-EG" sz="2500" b="1" dirty="0"/>
              <a:t>   </a:t>
            </a:r>
            <a:r>
              <a:rPr lang="ar-SA" sz="2500" b="1" dirty="0"/>
              <a:t> </a:t>
            </a:r>
            <a:r>
              <a:rPr lang="ar-EG" sz="2500" b="1" dirty="0"/>
              <a:t>بقايا </a:t>
            </a:r>
            <a:r>
              <a:rPr lang="ar-SA" sz="2500" b="1" dirty="0"/>
              <a:t>الزئبق. </a:t>
            </a:r>
            <a:r>
              <a:rPr lang="ar-EG" sz="2500" b="1" dirty="0"/>
              <a:t>حيث أن </a:t>
            </a:r>
            <a:r>
              <a:rPr lang="ar-SA" sz="2500" b="1" dirty="0"/>
              <a:t>هذا يلوث </a:t>
            </a:r>
            <a:r>
              <a:rPr lang="ar-EG" sz="2500" b="1" dirty="0"/>
              <a:t>ال</a:t>
            </a:r>
            <a:r>
              <a:rPr lang="ar-SA" sz="2500" b="1" dirty="0"/>
              <a:t>مكنسة</a:t>
            </a:r>
            <a:endParaRPr lang="ar-EG" sz="2500" b="1" dirty="0"/>
          </a:p>
          <a:p>
            <a:pPr algn="r" rtl="1">
              <a:buFont typeface="Calibri" panose="020F0502020204030204" pitchFamily="34" charset="0"/>
              <a:buNone/>
            </a:pPr>
            <a:r>
              <a:rPr lang="ar-EG" sz="2500" b="1" dirty="0"/>
              <a:t>   </a:t>
            </a:r>
            <a:r>
              <a:rPr lang="ar-SA" sz="2500" b="1" dirty="0"/>
              <a:t> </a:t>
            </a:r>
            <a:r>
              <a:rPr lang="ar-EG" sz="2500" b="1" dirty="0"/>
              <a:t>ال</a:t>
            </a:r>
            <a:r>
              <a:rPr lang="ar-SA" sz="2500" b="1" dirty="0"/>
              <a:t>كهربائية </a:t>
            </a:r>
            <a:r>
              <a:rPr lang="ar-EG" sz="2500" b="1" dirty="0"/>
              <a:t>كما أن </a:t>
            </a:r>
            <a:r>
              <a:rPr lang="ar-SA" sz="2500" b="1" dirty="0"/>
              <a:t>الحرارة </a:t>
            </a:r>
            <a:r>
              <a:rPr lang="ar-EG" sz="2500" b="1" dirty="0"/>
              <a:t>تعمل على </a:t>
            </a:r>
            <a:r>
              <a:rPr lang="ar-SA" sz="2500" b="1" dirty="0"/>
              <a:t>تبخر الزئبق.</a:t>
            </a:r>
          </a:p>
          <a:p>
            <a:pPr algn="r" rtl="1"/>
            <a:r>
              <a:rPr lang="ar-EG" sz="2500" b="1" dirty="0"/>
              <a:t>لا تستخدم </a:t>
            </a:r>
            <a:r>
              <a:rPr lang="ar-SA" sz="2500" b="1" dirty="0"/>
              <a:t>المكنسة </a:t>
            </a:r>
            <a:r>
              <a:rPr lang="ar-EG" sz="2500" b="1" dirty="0"/>
              <a:t>أبداً </a:t>
            </a:r>
            <a:r>
              <a:rPr lang="ar-SA" sz="2500" b="1" dirty="0"/>
              <a:t>لتنظيف الزئبق. </a:t>
            </a:r>
            <a:r>
              <a:rPr lang="ar-EG" sz="2500" b="1" dirty="0"/>
              <a:t>حيث </a:t>
            </a:r>
          </a:p>
          <a:p>
            <a:pPr algn="r" rtl="1">
              <a:buFont typeface="Calibri" panose="020F0502020204030204" pitchFamily="34" charset="0"/>
              <a:buNone/>
            </a:pPr>
            <a:r>
              <a:rPr lang="ar-EG" sz="2500" b="1" dirty="0"/>
              <a:t>    أن هذا </a:t>
            </a:r>
            <a:r>
              <a:rPr lang="ar-SA" sz="2500" b="1" dirty="0"/>
              <a:t>ينتشر حبات صغيرة ويلوث المكنسة.</a:t>
            </a:r>
            <a:endParaRPr lang="en-US" sz="25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9899"/>
            <a:ext cx="2538412" cy="2663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147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304800"/>
            <a:ext cx="6934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>
                <a:solidFill>
                  <a:srgbClr val="7030A0"/>
                </a:solidFill>
                <a:latin typeface="Garamond"/>
                <a:cs typeface="Garamond"/>
              </a:rPr>
              <a:t>النفايات المختلطة (الكيميائية والإشعاعية)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52400" y="1600200"/>
            <a:ext cx="8229600" cy="46914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>
                <a:solidFill>
                  <a:srgbClr val="163AA9"/>
                </a:solidFill>
                <a:latin typeface="Garamond"/>
                <a:cs typeface="Garamond"/>
              </a:rPr>
              <a:t>يجب أن يتم الحد من هذه النفايات. وأن يتم تنظيمها بشكل كبير</a:t>
            </a:r>
            <a:r>
              <a:rPr lang="en-US" sz="2800" b="1">
                <a:solidFill>
                  <a:srgbClr val="163AA9"/>
                </a:solidFill>
                <a:latin typeface="Garamond"/>
                <a:cs typeface="Garamond"/>
              </a:rPr>
              <a:t>.</a:t>
            </a:r>
          </a:p>
          <a:p>
            <a:pPr algn="r" rtl="1"/>
            <a:r>
              <a:rPr lang="ar-EG" sz="2800" b="1">
                <a:latin typeface="Garamond"/>
                <a:cs typeface="Garamond"/>
              </a:rPr>
              <a:t>الجامعات والمستشفيات</a:t>
            </a:r>
            <a:endParaRPr lang="en-US" sz="2800" b="1">
              <a:latin typeface="Garamond"/>
              <a:cs typeface="Garamond"/>
            </a:endParaRPr>
          </a:p>
          <a:p>
            <a:pPr lvl="1" algn="r" rtl="1"/>
            <a:r>
              <a:rPr lang="ar-EG" sz="2800" b="1">
                <a:latin typeface="Garamond"/>
                <a:cs typeface="Garamond"/>
              </a:rPr>
              <a:t>المواد الإشعاعية المنخفضة مع المواد الكيميائية</a:t>
            </a:r>
            <a:endParaRPr lang="en-US" sz="2800" b="1">
              <a:latin typeface="Garamond"/>
              <a:cs typeface="Garamond"/>
            </a:endParaRPr>
          </a:p>
          <a:p>
            <a:pPr algn="r" rtl="1"/>
            <a:r>
              <a:rPr lang="ar-EG" sz="2800" b="1">
                <a:latin typeface="Garamond"/>
                <a:cs typeface="Garamond"/>
              </a:rPr>
              <a:t>بحوث الطاقة النووية</a:t>
            </a:r>
            <a:endParaRPr lang="en-US" sz="2800" b="1">
              <a:latin typeface="Garamond"/>
              <a:cs typeface="Garamond"/>
            </a:endParaRPr>
          </a:p>
          <a:p>
            <a:pPr lvl="1" algn="r" rtl="1"/>
            <a:r>
              <a:rPr lang="ar-EG" sz="2800" b="1">
                <a:latin typeface="Garamond"/>
                <a:cs typeface="Garamond"/>
              </a:rPr>
              <a:t>المواد الإشعاعية المتوسطة والمرتفعة مع المواد الكيميائية</a:t>
            </a:r>
            <a:endParaRPr lang="en-US" sz="2800" b="1">
              <a:latin typeface="Garamond"/>
              <a:cs typeface="Garamond"/>
            </a:endParaRPr>
          </a:p>
          <a:p>
            <a:pPr lvl="1" algn="r" rtl="1"/>
            <a:r>
              <a:rPr lang="ar-EG" sz="2800" b="1">
                <a:latin typeface="Garamond"/>
                <a:cs typeface="Garamond"/>
              </a:rPr>
              <a:t>الرصاص الملوث مع النشاط الإشعاعي</a:t>
            </a:r>
            <a:endParaRPr lang="en-US" sz="2800" b="1" dirty="0">
              <a:latin typeface="Garamond"/>
              <a:cs typeface="Garamond"/>
            </a:endParaRPr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152400" y="3581400"/>
            <a:ext cx="2876550" cy="2433564"/>
            <a:chOff x="4136" y="1709"/>
            <a:chExt cx="1309" cy="1052"/>
          </a:xfrm>
        </p:grpSpPr>
        <p:pic>
          <p:nvPicPr>
            <p:cNvPr id="5" name="Picture 5" descr="j04347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6" y="1709"/>
              <a:ext cx="659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j04110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1" y="2110"/>
              <a:ext cx="644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3334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304800"/>
            <a:ext cx="51816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EG" sz="3200" b="1" u="sng" dirty="0">
                <a:solidFill>
                  <a:srgbClr val="C00000"/>
                </a:solidFill>
                <a:latin typeface="Garamond"/>
                <a:cs typeface="Garamond"/>
              </a:rPr>
              <a:t>النفايات المختلطة</a:t>
            </a:r>
            <a:br>
              <a:rPr lang="en-US" sz="3200" b="1" u="sng" dirty="0">
                <a:solidFill>
                  <a:srgbClr val="C00000"/>
                </a:solidFill>
                <a:latin typeface="Garamond"/>
                <a:cs typeface="Garamond"/>
              </a:rPr>
            </a:br>
            <a:r>
              <a:rPr lang="ar-EG" sz="3200" b="1" u="sng" dirty="0">
                <a:solidFill>
                  <a:srgbClr val="C00000"/>
                </a:solidFill>
                <a:latin typeface="Garamond"/>
                <a:cs typeface="Garamond"/>
              </a:rPr>
              <a:t>(الكيميائية والبيولوجية)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382018"/>
            <a:ext cx="8229600" cy="529065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>
                <a:latin typeface="Garamond"/>
                <a:cs typeface="Garamond"/>
              </a:rPr>
              <a:t>النفايات الطبية</a:t>
            </a:r>
            <a:r>
              <a:rPr lang="en-US" sz="2800" b="1">
                <a:latin typeface="Garamond"/>
                <a:cs typeface="Garamond"/>
              </a:rPr>
              <a:t> </a:t>
            </a:r>
          </a:p>
          <a:p>
            <a:pPr lvl="1" algn="r" rtl="1"/>
            <a:r>
              <a:rPr lang="ar-SA" sz="2800" b="1">
                <a:latin typeface="Garamond"/>
                <a:cs typeface="Garamond"/>
              </a:rPr>
              <a:t>الدم والأنسجة</a:t>
            </a:r>
          </a:p>
          <a:p>
            <a:pPr lvl="1" algn="r" rtl="1"/>
            <a:r>
              <a:rPr lang="ar-SA" sz="2800" b="1">
                <a:latin typeface="Garamond"/>
                <a:cs typeface="Garamond"/>
              </a:rPr>
              <a:t>الأدوات الحادة: الإبر والمشارط</a:t>
            </a:r>
          </a:p>
          <a:p>
            <a:pPr lvl="1" algn="r" rtl="1"/>
            <a:r>
              <a:rPr lang="ar-SA" sz="2800" b="1">
                <a:latin typeface="Garamond"/>
                <a:cs typeface="Garamond"/>
              </a:rPr>
              <a:t>الأواني الزجاجية الملوثة، معدات الوقاية الشخصية</a:t>
            </a:r>
            <a:endParaRPr lang="en-US" sz="2800" b="1">
              <a:latin typeface="Garamond"/>
              <a:cs typeface="Garamond"/>
            </a:endParaRPr>
          </a:p>
          <a:p>
            <a:pPr algn="r" rtl="1"/>
            <a:r>
              <a:rPr lang="en-US" sz="2800" b="1">
                <a:latin typeface="Garamond"/>
                <a:cs typeface="Garamond"/>
              </a:rPr>
              <a:t> </a:t>
            </a:r>
            <a:r>
              <a:rPr lang="ar-EG" sz="2800" b="1">
                <a:latin typeface="Garamond"/>
                <a:cs typeface="Garamond"/>
              </a:rPr>
              <a:t>الأوتوكلاف أو أجهزة التعقيم</a:t>
            </a:r>
            <a:endParaRPr lang="en-US" sz="2800" b="1">
              <a:latin typeface="Garamond"/>
              <a:cs typeface="Garamond"/>
            </a:endParaRPr>
          </a:p>
          <a:p>
            <a:pPr lvl="1" algn="r" rtl="1"/>
            <a:r>
              <a:rPr lang="ar-EG" sz="2800" b="1">
                <a:latin typeface="Garamond"/>
                <a:cs typeface="Garamond"/>
              </a:rPr>
              <a:t>المواد المبيضة الغير متوافقة مع الأوتوكلاف</a:t>
            </a:r>
            <a:r>
              <a:rPr lang="en-US" sz="2800" b="1">
                <a:latin typeface="Garamond"/>
                <a:cs typeface="Garamond"/>
              </a:rPr>
              <a:t>.</a:t>
            </a:r>
          </a:p>
          <a:p>
            <a:pPr lvl="1" algn="r" rtl="1"/>
            <a:r>
              <a:rPr lang="ar-EG" sz="2800" b="1">
                <a:latin typeface="Garamond"/>
                <a:cs typeface="Garamond"/>
              </a:rPr>
              <a:t>عدم القيام بتعقيم السوائل القابلة للاشتعال في الأوتوكلاف</a:t>
            </a:r>
            <a:r>
              <a:rPr lang="en-US" sz="2800" b="1">
                <a:latin typeface="Garamond"/>
                <a:cs typeface="Garamond"/>
              </a:rPr>
              <a:t>.</a:t>
            </a:r>
          </a:p>
          <a:p>
            <a:pPr algn="r" rtl="1"/>
            <a:r>
              <a:rPr lang="ar-EG" sz="2800" b="1">
                <a:latin typeface="Garamond"/>
                <a:cs typeface="Garamond"/>
              </a:rPr>
              <a:t>الترميد</a:t>
            </a:r>
            <a:endParaRPr lang="en-US" sz="28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1045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8200" y="381000"/>
            <a:ext cx="7620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b="1" u="sng" dirty="0">
                <a:latin typeface="Garamond"/>
                <a:cs typeface="Garamond"/>
              </a:rPr>
              <a:t>النفايات المختلطة</a:t>
            </a:r>
            <a:br>
              <a:rPr lang="en-US" sz="3600" b="1" u="sng" dirty="0">
                <a:latin typeface="Garamond"/>
                <a:cs typeface="Garamond"/>
              </a:rPr>
            </a:br>
            <a:r>
              <a:rPr lang="ar-EG" sz="3600" b="1" u="sng" dirty="0">
                <a:latin typeface="Garamond"/>
                <a:cs typeface="Garamond"/>
              </a:rPr>
              <a:t>(الكيميائية والبيولوجية)</a:t>
            </a:r>
            <a:endParaRPr lang="en-US" sz="3600" b="1" u="sng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752600"/>
            <a:ext cx="83058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b="1" dirty="0">
                <a:latin typeface="Garamond"/>
                <a:cs typeface="Garamond"/>
              </a:rPr>
              <a:t>النفايات الطبية</a:t>
            </a:r>
            <a:endParaRPr lang="en-US" sz="3200" b="1" dirty="0">
              <a:latin typeface="Garamond"/>
              <a:cs typeface="Garamond"/>
            </a:endParaRPr>
          </a:p>
          <a:p>
            <a:pPr lvl="1" algn="r" rtl="1"/>
            <a:r>
              <a:rPr lang="ar-EG" sz="3200" b="1" dirty="0">
                <a:latin typeface="Garamond"/>
                <a:cs typeface="Garamond"/>
              </a:rPr>
              <a:t>القيام المتكرر ب</a:t>
            </a:r>
            <a:r>
              <a:rPr lang="ar-SA" sz="3200" b="1" dirty="0">
                <a:latin typeface="Garamond"/>
                <a:cs typeface="Garamond"/>
              </a:rPr>
              <a:t>تطهير </a:t>
            </a:r>
            <a:r>
              <a:rPr lang="ar-EG" sz="3200" b="1" dirty="0">
                <a:latin typeface="Garamond"/>
                <a:cs typeface="Garamond"/>
              </a:rPr>
              <a:t>المواد ال</a:t>
            </a:r>
            <a:r>
              <a:rPr lang="ar-SA" sz="3200" b="1" dirty="0">
                <a:latin typeface="Garamond"/>
                <a:cs typeface="Garamond"/>
              </a:rPr>
              <a:t>بيولوجية عالية </a:t>
            </a:r>
            <a:r>
              <a:rPr lang="ar-EG" sz="3200" b="1" dirty="0">
                <a:latin typeface="Garamond"/>
                <a:cs typeface="Garamond"/>
              </a:rPr>
              <a:t>الخطورة </a:t>
            </a:r>
            <a:r>
              <a:rPr lang="ar-SA" sz="3200" b="1" dirty="0">
                <a:latin typeface="Garamond"/>
                <a:cs typeface="Garamond"/>
              </a:rPr>
              <a:t>للحد من التعامل مع المخاطر.</a:t>
            </a:r>
          </a:p>
          <a:p>
            <a:pPr lvl="1" algn="r" rtl="1"/>
            <a:r>
              <a:rPr lang="ar-SA" sz="3200" b="1" dirty="0">
                <a:latin typeface="Garamond"/>
                <a:cs typeface="Garamond"/>
              </a:rPr>
              <a:t>استخدام التخزين المبرد للنفايات</a:t>
            </a:r>
            <a:r>
              <a:rPr lang="ar-EG" sz="3200" b="1" dirty="0">
                <a:latin typeface="Garamond"/>
                <a:cs typeface="Garamond"/>
              </a:rPr>
              <a:t> القابلة للتحلل (الجثث</a:t>
            </a:r>
            <a:r>
              <a:rPr lang="ar-SA" sz="3200" b="1" dirty="0">
                <a:latin typeface="Garamond"/>
                <a:cs typeface="Garamond"/>
              </a:rPr>
              <a:t>، الأنسجة).</a:t>
            </a:r>
          </a:p>
          <a:p>
            <a:pPr lvl="1" algn="r" rtl="1"/>
            <a:r>
              <a:rPr lang="ar-EG" sz="3200" b="1" dirty="0">
                <a:latin typeface="Garamond"/>
                <a:cs typeface="Garamond"/>
              </a:rPr>
              <a:t>استخدام </a:t>
            </a:r>
            <a:r>
              <a:rPr lang="ar-SA" sz="3200" b="1" dirty="0" err="1">
                <a:latin typeface="Garamond"/>
                <a:cs typeface="Garamond"/>
              </a:rPr>
              <a:t>الأوتوكلاف</a:t>
            </a:r>
            <a:r>
              <a:rPr lang="ar-SA" sz="3200" b="1" dirty="0">
                <a:latin typeface="Garamond"/>
                <a:cs typeface="Garamond"/>
              </a:rPr>
              <a:t> أو تطهير معدات المختبرات </a:t>
            </a:r>
            <a:r>
              <a:rPr lang="ar-EG" sz="3200" b="1" dirty="0">
                <a:latin typeface="Garamond"/>
                <a:cs typeface="Garamond"/>
              </a:rPr>
              <a:t>ومعالجة المواد الإشعاعية المنخفضة.</a:t>
            </a:r>
            <a:endParaRPr lang="ar-SA" sz="3200" b="1" dirty="0">
              <a:latin typeface="Garamond"/>
              <a:cs typeface="Garamond"/>
            </a:endParaRPr>
          </a:p>
          <a:p>
            <a:pPr lvl="1" algn="r" rtl="1"/>
            <a:r>
              <a:rPr lang="ar-SA" sz="3200" b="1" dirty="0">
                <a:latin typeface="Garamond"/>
                <a:cs typeface="Garamond"/>
              </a:rPr>
              <a:t>استخدام الحرق في الموقع </a:t>
            </a:r>
            <a:r>
              <a:rPr lang="ar-EG" sz="3200" b="1" dirty="0">
                <a:latin typeface="Garamond"/>
                <a:cs typeface="Garamond"/>
              </a:rPr>
              <a:t>للنفايات المشعة المنخفضة إذا أمكن ذلك</a:t>
            </a:r>
            <a:endParaRPr lang="en-US" sz="32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98326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95600" y="358914"/>
            <a:ext cx="396239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EG" sz="4000" b="1" u="sng" dirty="0">
                <a:solidFill>
                  <a:srgbClr val="FF0000"/>
                </a:solidFill>
              </a:rPr>
              <a:t>النفايات المجهولة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165086"/>
            <a:ext cx="8458200" cy="462611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 dirty="0">
                <a:solidFill>
                  <a:srgbClr val="163AA9"/>
                </a:solidFill>
              </a:rPr>
              <a:t>يجب تجنبها إذا كان ذلك ممكناً – حيث تتطلب تحليلاً قبل التخلص منها!</a:t>
            </a:r>
            <a:endParaRPr lang="en-US" sz="2800" b="1" dirty="0">
              <a:solidFill>
                <a:srgbClr val="163AA9"/>
              </a:solidFill>
            </a:endParaRPr>
          </a:p>
          <a:p>
            <a:pPr algn="r" rtl="1"/>
            <a:r>
              <a:rPr lang="ar-EG" sz="2800" b="1" dirty="0"/>
              <a:t>قبل الفحص</a:t>
            </a:r>
            <a:r>
              <a:rPr lang="en-US" sz="2800" b="1" dirty="0"/>
              <a:t> </a:t>
            </a:r>
          </a:p>
          <a:p>
            <a:pPr lvl="1" algn="r" rtl="1"/>
            <a:r>
              <a:rPr lang="ar-EG" sz="2800" b="1" dirty="0"/>
              <a:t>هل هناك بلورات</a:t>
            </a:r>
            <a:r>
              <a:rPr lang="ar-SA" sz="2800" b="1" dirty="0"/>
              <a:t>؟ (</a:t>
            </a:r>
            <a:r>
              <a:rPr lang="ar-EG" sz="2800" b="1" dirty="0"/>
              <a:t>احتمال تكوين </a:t>
            </a:r>
            <a:r>
              <a:rPr lang="ar-SA" sz="2800" b="1" dirty="0"/>
              <a:t>بيروكسيد)</a:t>
            </a:r>
          </a:p>
          <a:p>
            <a:pPr lvl="1" algn="r" rtl="1"/>
            <a:r>
              <a:rPr lang="ar-EG" sz="2800" b="1" dirty="0"/>
              <a:t>مشعة </a:t>
            </a:r>
            <a:r>
              <a:rPr lang="ar-SA" sz="2800" b="1" dirty="0"/>
              <a:t>(</a:t>
            </a:r>
            <a:r>
              <a:rPr lang="ar-EG" sz="2800" b="1" dirty="0"/>
              <a:t>عداد </a:t>
            </a:r>
            <a:r>
              <a:rPr lang="ar-EG" sz="2800" b="1" dirty="0" err="1"/>
              <a:t>جيجر</a:t>
            </a:r>
            <a:r>
              <a:rPr lang="ar-SA" sz="2800" b="1" dirty="0"/>
              <a:t>)</a:t>
            </a:r>
          </a:p>
          <a:p>
            <a:pPr lvl="1" algn="r" rtl="1"/>
            <a:r>
              <a:rPr lang="ar-SA" sz="2800" b="1" dirty="0"/>
              <a:t>نفايات بيولوجية؟ (</a:t>
            </a:r>
            <a:r>
              <a:rPr lang="ar-EG" sz="2800" b="1" dirty="0"/>
              <a:t>تعرف على التاريخ</a:t>
            </a:r>
            <a:r>
              <a:rPr lang="ar-SA" sz="2800" b="1" dirty="0"/>
              <a:t>)</a:t>
            </a:r>
            <a:endParaRPr lang="en-US" sz="2800" b="1" dirty="0"/>
          </a:p>
          <a:p>
            <a:pPr algn="r" rtl="1"/>
            <a:r>
              <a:rPr lang="ar-EG" sz="2800" b="1" dirty="0"/>
              <a:t>الفحص</a:t>
            </a:r>
            <a:endParaRPr lang="en-US" sz="2800" b="1" dirty="0"/>
          </a:p>
          <a:p>
            <a:pPr lvl="1" algn="r" rtl="1"/>
            <a:r>
              <a:rPr lang="ar-EG" sz="2800" b="1" dirty="0"/>
              <a:t>الاستعداد </a:t>
            </a:r>
            <a:r>
              <a:rPr lang="ar-SA" sz="2800" b="1" dirty="0"/>
              <a:t>للأسوأ. ارتداء القفازات، </a:t>
            </a:r>
            <a:r>
              <a:rPr lang="ar-EG" sz="2800" b="1" dirty="0"/>
              <a:t>ال</a:t>
            </a:r>
            <a:r>
              <a:rPr lang="ar-SA" sz="2800" b="1" dirty="0"/>
              <a:t>نظارات </a:t>
            </a:r>
            <a:r>
              <a:rPr lang="ar-EG" sz="2800" b="1" dirty="0"/>
              <a:t>ال</a:t>
            </a:r>
            <a:r>
              <a:rPr lang="ar-SA" sz="2800" b="1" dirty="0"/>
              <a:t>واقية، </a:t>
            </a:r>
            <a:endParaRPr lang="ar-EG" sz="2800" b="1" dirty="0"/>
          </a:p>
          <a:p>
            <a:pPr lvl="1" algn="r" rtl="1">
              <a:buFont typeface="Calibri" pitchFamily="34" charset="0"/>
              <a:buNone/>
            </a:pPr>
            <a:r>
              <a:rPr lang="ar-EG" sz="2800" b="1" dirty="0"/>
              <a:t>    </a:t>
            </a:r>
            <a:r>
              <a:rPr lang="ar-SA" sz="2800" b="1" dirty="0"/>
              <a:t>غطاء </a:t>
            </a:r>
            <a:r>
              <a:rPr lang="ar-EG" sz="2800" b="1" dirty="0"/>
              <a:t>الرأس</a:t>
            </a:r>
            <a:r>
              <a:rPr lang="ar-SA" sz="2800" b="1" dirty="0"/>
              <a:t>.</a:t>
            </a:r>
          </a:p>
          <a:p>
            <a:pPr lvl="1" algn="r" rtl="1"/>
            <a:r>
              <a:rPr lang="ar-SA" sz="2800" b="1" dirty="0"/>
              <a:t>تفاعل الهواء</a:t>
            </a:r>
          </a:p>
          <a:p>
            <a:pPr lvl="1" algn="r" rtl="1"/>
            <a:r>
              <a:rPr lang="ar-SA" sz="2800" b="1" dirty="0"/>
              <a:t>تفاعل المياه</a:t>
            </a:r>
          </a:p>
          <a:p>
            <a:pPr lvl="1" algn="r" rtl="1"/>
            <a:r>
              <a:rPr lang="ar-SA" sz="2800" b="1" dirty="0"/>
              <a:t>القابلية للاشتعال</a:t>
            </a:r>
          </a:p>
          <a:p>
            <a:pPr lvl="1" algn="r" rtl="1"/>
            <a:r>
              <a:rPr lang="ar-SA" sz="2800" b="1" dirty="0"/>
              <a:t>التآكل</a:t>
            </a:r>
            <a:endParaRPr lang="en-US" sz="2800" b="1" dirty="0"/>
          </a:p>
        </p:txBody>
      </p:sp>
      <p:pic>
        <p:nvPicPr>
          <p:cNvPr id="4" name="Picture 6" descr="j0438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53530"/>
            <a:ext cx="2041525" cy="30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383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33601" y="381000"/>
            <a:ext cx="50292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400" b="1" u="sng" dirty="0">
                <a:solidFill>
                  <a:srgbClr val="00B050"/>
                </a:solidFill>
              </a:rPr>
              <a:t>توصيف النفايات المجهولة</a:t>
            </a:r>
            <a:endParaRPr lang="en-US" sz="44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1"/>
            <a:ext cx="82296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200" b="1" dirty="0"/>
              <a:t>الوصف </a:t>
            </a:r>
            <a:r>
              <a:rPr lang="ar-EG" sz="3200" b="1" dirty="0"/>
              <a:t>الفيزيائي</a:t>
            </a:r>
            <a:r>
              <a:rPr lang="ar-SA" sz="3200" b="1" dirty="0"/>
              <a:t>: تفاعل الماء، </a:t>
            </a:r>
            <a:r>
              <a:rPr lang="ar-EG" sz="3200" b="1" dirty="0"/>
              <a:t>ال</a:t>
            </a:r>
            <a:r>
              <a:rPr lang="ar-SA" sz="3200" b="1" dirty="0"/>
              <a:t>ذوبان في الماء</a:t>
            </a:r>
          </a:p>
          <a:p>
            <a:pPr algn="r" rtl="1"/>
            <a:r>
              <a:rPr lang="ar-SA" sz="3200" b="1" dirty="0"/>
              <a:t>درجة </a:t>
            </a:r>
            <a:r>
              <a:rPr lang="ar-IQ" sz="3200" b="1" dirty="0"/>
              <a:t>الحامضية</a:t>
            </a:r>
            <a:r>
              <a:rPr lang="ar-SA" sz="3200" b="1" dirty="0"/>
              <a:t> </a:t>
            </a:r>
            <a:r>
              <a:rPr lang="ar-EG" sz="3200" b="1" dirty="0"/>
              <a:t>ومعلومات المعادلة</a:t>
            </a:r>
            <a:endParaRPr lang="ar-SA" sz="3200" b="1" dirty="0"/>
          </a:p>
          <a:p>
            <a:pPr algn="r" rtl="1"/>
            <a:r>
              <a:rPr lang="ar-EG" sz="3200" b="1" dirty="0"/>
              <a:t>وجود </a:t>
            </a:r>
            <a:r>
              <a:rPr lang="ar-SA" sz="3200" b="1" dirty="0"/>
              <a:t>كل من</a:t>
            </a:r>
            <a:r>
              <a:rPr lang="en-US" sz="3200" b="1" dirty="0"/>
              <a:t>:</a:t>
            </a:r>
          </a:p>
          <a:p>
            <a:pPr lvl="1" algn="r" rtl="1"/>
            <a:r>
              <a:rPr lang="ar-SA" sz="3200" b="1" dirty="0"/>
              <a:t>مؤكسد</a:t>
            </a:r>
          </a:p>
          <a:p>
            <a:pPr lvl="1" algn="r" rtl="1"/>
            <a:r>
              <a:rPr lang="ar-SA" sz="3200" b="1" dirty="0"/>
              <a:t>كبريتيد أو سيانيد</a:t>
            </a:r>
          </a:p>
          <a:p>
            <a:pPr lvl="1" algn="r" rtl="1"/>
            <a:r>
              <a:rPr lang="ar-SA" sz="3200" b="1" dirty="0"/>
              <a:t>هالوجينات</a:t>
            </a:r>
          </a:p>
          <a:p>
            <a:pPr lvl="1" algn="r" rtl="1"/>
            <a:r>
              <a:rPr lang="ar-SA" sz="3200" b="1" dirty="0"/>
              <a:t>مواد مشعة</a:t>
            </a:r>
          </a:p>
          <a:p>
            <a:pPr lvl="1" algn="r" rtl="1"/>
            <a:r>
              <a:rPr lang="ar-EG" sz="3200" b="1" dirty="0"/>
              <a:t>مواد بيولوجية خطرة</a:t>
            </a:r>
            <a:endParaRPr lang="ar-SA" sz="3200" b="1" dirty="0"/>
          </a:p>
          <a:p>
            <a:pPr lvl="1" algn="r" rtl="1"/>
            <a:r>
              <a:rPr lang="ar-SA" sz="3200" b="1" dirty="0"/>
              <a:t>مواد سامة</a:t>
            </a:r>
            <a:endParaRPr lang="ar-EG" sz="3200" b="1" dirty="0"/>
          </a:p>
          <a:p>
            <a:pPr lvl="1" algn="r" rtl="1"/>
            <a:endParaRPr lang="en-US" sz="3200" b="1" dirty="0">
              <a:solidFill>
                <a:srgbClr val="163AA9"/>
              </a:solidFill>
            </a:endParaRPr>
          </a:p>
          <a:p>
            <a:pPr marL="109728" indent="0" algn="r" rtl="1">
              <a:buFont typeface="Calibri" panose="020F0502020204030204" pitchFamily="34" charset="0"/>
              <a:buNone/>
            </a:pPr>
            <a:r>
              <a:rPr lang="ar-SA" sz="3200" b="1" dirty="0">
                <a:solidFill>
                  <a:srgbClr val="163AA9"/>
                </a:solidFill>
              </a:rPr>
              <a:t>*</a:t>
            </a:r>
            <a:endParaRPr lang="en-US" sz="3200" b="1" dirty="0">
              <a:solidFill>
                <a:srgbClr val="163AA9"/>
              </a:solidFill>
            </a:endParaRPr>
          </a:p>
        </p:txBody>
      </p:sp>
      <p:pic>
        <p:nvPicPr>
          <p:cNvPr id="4" name="Picture 7" descr="j0436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795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3001" y="381000"/>
            <a:ext cx="73914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EG" sz="4000" b="1" u="sng" dirty="0">
                <a:solidFill>
                  <a:srgbClr val="C00000"/>
                </a:solidFill>
              </a:rPr>
              <a:t>إدارة النفايات: تصريفها في </a:t>
            </a:r>
            <a:r>
              <a:rPr lang="ar-IQ" sz="4000" b="1" u="sng" dirty="0">
                <a:solidFill>
                  <a:srgbClr val="C00000"/>
                </a:solidFill>
              </a:rPr>
              <a:t>مجاري</a:t>
            </a:r>
            <a:r>
              <a:rPr lang="ar-EG" sz="4000" b="1" u="sng" dirty="0">
                <a:solidFill>
                  <a:srgbClr val="C00000"/>
                </a:solidFill>
              </a:rPr>
              <a:t> الصرف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295400"/>
            <a:ext cx="6781800" cy="438667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b="1" dirty="0"/>
              <a:t>إذا كان القانون يسمح بذلك</a:t>
            </a:r>
            <a:r>
              <a:rPr lang="en-US" sz="3200" b="1" dirty="0"/>
              <a:t>:</a:t>
            </a:r>
          </a:p>
          <a:p>
            <a:pPr lvl="1" algn="r" rtl="1"/>
            <a:r>
              <a:rPr lang="ar-EG" sz="3200" b="1" dirty="0"/>
              <a:t>قم بإيقاف نشاط ومعادلة بعض النفايات السائلة بنفسك</a:t>
            </a:r>
            <a:r>
              <a:rPr lang="en-US" sz="3200" b="1" dirty="0"/>
              <a:t>.</a:t>
            </a:r>
          </a:p>
          <a:p>
            <a:pPr lvl="2" algn="r" rtl="1"/>
            <a:r>
              <a:rPr lang="ar-EG" sz="3200" b="1" dirty="0"/>
              <a:t>على سبيل المثال الأحماض والقواعد</a:t>
            </a:r>
            <a:endParaRPr lang="en-US" sz="3200" b="1" dirty="0"/>
          </a:p>
          <a:p>
            <a:pPr lvl="2" algn="r" rtl="1"/>
            <a:r>
              <a:rPr lang="ar-EG" sz="3200" b="1" dirty="0"/>
              <a:t>بحيث لا تسبب تآكل في مواسير السرف</a:t>
            </a:r>
            <a:r>
              <a:rPr lang="en-US" sz="3200" b="1" dirty="0"/>
              <a:t>.</a:t>
            </a:r>
          </a:p>
          <a:p>
            <a:pPr lvl="1" algn="r" rtl="1"/>
            <a:r>
              <a:rPr lang="ar-EG" sz="3200" b="1" dirty="0"/>
              <a:t>قم بتخفيفها بكثير من الماء عند تصريفها في </a:t>
            </a:r>
            <a:r>
              <a:rPr lang="ar-IQ" sz="3200" b="1" dirty="0"/>
              <a:t>مجاري</a:t>
            </a:r>
            <a:r>
              <a:rPr lang="ar-EG" sz="3200" b="1" dirty="0"/>
              <a:t> الصرف.</a:t>
            </a:r>
            <a:r>
              <a:rPr lang="en-US" sz="3200" b="1" dirty="0"/>
              <a:t>.</a:t>
            </a:r>
          </a:p>
          <a:p>
            <a:pPr lvl="1" algn="r" rtl="1"/>
            <a:r>
              <a:rPr lang="ar-EG" sz="3200" b="1" dirty="0"/>
              <a:t>تأكد من عدم قيامك بتكوين مواد أكثر خطورة</a:t>
            </a:r>
            <a:r>
              <a:rPr lang="en-US" sz="3200" b="1" dirty="0"/>
              <a:t>.</a:t>
            </a:r>
          </a:p>
          <a:p>
            <a:pPr lvl="2" algn="r" rtl="1"/>
            <a:r>
              <a:rPr lang="ar-EG" sz="3200" b="1" dirty="0"/>
              <a:t>تحقق من الكتب المرجعية، العلمية والانترنت</a:t>
            </a:r>
            <a:r>
              <a:rPr lang="en-US" sz="3200" b="1" dirty="0"/>
              <a:t>. </a:t>
            </a:r>
          </a:p>
        </p:txBody>
      </p:sp>
      <p:pic>
        <p:nvPicPr>
          <p:cNvPr id="4" name="Picture 5" descr="MCIN0046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096381"/>
            <a:ext cx="18065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Pj040689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751424"/>
            <a:ext cx="1970089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405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5000" y="3810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000" b="1" u="sng" dirty="0">
                <a:solidFill>
                  <a:srgbClr val="C00000"/>
                </a:solidFill>
              </a:rPr>
              <a:t>المعادلة في الموقع: تقليل الحجم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b="1" dirty="0"/>
              <a:t>التبخر (إن لم تكن الكمية كبيرة)</a:t>
            </a:r>
            <a:endParaRPr lang="en-US" sz="3200" b="1" dirty="0"/>
          </a:p>
          <a:p>
            <a:pPr lvl="1" algn="r" rtl="1"/>
            <a:r>
              <a:rPr lang="ar-SA" sz="3200" b="1" dirty="0"/>
              <a:t>لا </a:t>
            </a:r>
            <a:r>
              <a:rPr lang="ar-EG" sz="3200" b="1" dirty="0"/>
              <a:t>تبخر </a:t>
            </a:r>
            <a:r>
              <a:rPr lang="ar-SA" sz="3200" b="1" dirty="0"/>
              <a:t>المواد المسببة للتآكل أو المواد المشعة</a:t>
            </a:r>
          </a:p>
          <a:p>
            <a:pPr lvl="1" algn="r" rtl="1"/>
            <a:r>
              <a:rPr lang="ar-SA" sz="3200" b="1" dirty="0"/>
              <a:t>فقط في </a:t>
            </a:r>
            <a:r>
              <a:rPr lang="ar-EG" sz="3200" b="1" dirty="0"/>
              <a:t>خزانة الأبخرة</a:t>
            </a:r>
            <a:endParaRPr lang="ar-SA" sz="3200" b="1" dirty="0"/>
          </a:p>
          <a:p>
            <a:pPr lvl="1" algn="r" rtl="1"/>
            <a:r>
              <a:rPr lang="ar-EG" sz="3200" b="1" dirty="0"/>
              <a:t>احذر </a:t>
            </a:r>
            <a:r>
              <a:rPr lang="ar-SA" sz="3200" b="1" dirty="0"/>
              <a:t>المواد السامة والمواد القابلة للاشتعال</a:t>
            </a:r>
            <a:endParaRPr lang="en-US" sz="3200" b="1" dirty="0"/>
          </a:p>
          <a:p>
            <a:pPr algn="r" rtl="1"/>
            <a:r>
              <a:rPr lang="ar-EG" sz="3200" b="1" dirty="0"/>
              <a:t>الامتزاز</a:t>
            </a:r>
            <a:endParaRPr lang="en-US" sz="3200" b="1" dirty="0"/>
          </a:p>
          <a:p>
            <a:pPr lvl="1" algn="r" rtl="1"/>
            <a:r>
              <a:rPr lang="ar-EG" sz="3200" b="1" dirty="0"/>
              <a:t>الكربون النشط</a:t>
            </a:r>
            <a:endParaRPr lang="ar-SA" sz="3200" b="1" dirty="0"/>
          </a:p>
          <a:p>
            <a:pPr lvl="1" algn="r" rtl="1"/>
            <a:r>
              <a:rPr lang="ar-SA" sz="3200" b="1" dirty="0" err="1"/>
              <a:t>راتنج</a:t>
            </a:r>
            <a:r>
              <a:rPr lang="ar-SA" sz="3200" b="1" dirty="0"/>
              <a:t> التبادل الأيوني</a:t>
            </a:r>
          </a:p>
          <a:p>
            <a:pPr lvl="1" algn="r" rtl="1"/>
            <a:r>
              <a:rPr lang="ar-SA" sz="3200" b="1" dirty="0" err="1"/>
              <a:t>الألومينا</a:t>
            </a:r>
            <a:r>
              <a:rPr lang="ar-SA" sz="3200" b="1" dirty="0"/>
              <a:t> </a:t>
            </a:r>
            <a:r>
              <a:rPr lang="ar-EG" sz="3200" b="1" dirty="0"/>
              <a:t>النشطة</a:t>
            </a:r>
            <a:endParaRPr lang="en-US" sz="3200" b="1" dirty="0"/>
          </a:p>
          <a:p>
            <a:pPr algn="r" rtl="1"/>
            <a:r>
              <a:rPr lang="ar-EG" sz="3200" b="1" dirty="0"/>
              <a:t>الترسيب - الاستخراج</a:t>
            </a:r>
            <a:endParaRPr lang="en-US" sz="3200" b="1" dirty="0"/>
          </a:p>
          <a:p>
            <a:pPr marL="109728" indent="0" algn="r" rtl="1">
              <a:buFont typeface="Calibri" panose="020F050202020403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0855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189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09800" y="3810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000" b="1" u="sng" dirty="0">
                <a:solidFill>
                  <a:srgbClr val="C00000"/>
                </a:solidFill>
              </a:rPr>
              <a:t>المعادلة في الموقع: تقليل الحجم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200" b="1" dirty="0"/>
              <a:t>التبخر (إن لم تكن الكمية كبيرة)</a:t>
            </a:r>
            <a:endParaRPr lang="en-US" sz="3200" b="1" dirty="0"/>
          </a:p>
          <a:p>
            <a:pPr lvl="1" algn="r" rtl="1"/>
            <a:r>
              <a:rPr lang="ar-SA" sz="3200" b="1" dirty="0"/>
              <a:t>لا </a:t>
            </a:r>
            <a:r>
              <a:rPr lang="ar-EG" sz="3200" b="1" dirty="0"/>
              <a:t>تبخر </a:t>
            </a:r>
            <a:r>
              <a:rPr lang="ar-SA" sz="3200" b="1" dirty="0"/>
              <a:t>المواد المسببة للتآكل أو المواد المشعة</a:t>
            </a:r>
          </a:p>
          <a:p>
            <a:pPr lvl="1" algn="r" rtl="1"/>
            <a:r>
              <a:rPr lang="ar-SA" sz="3200" b="1" dirty="0"/>
              <a:t>فقط في </a:t>
            </a:r>
            <a:r>
              <a:rPr lang="ar-EG" sz="3200" b="1" dirty="0"/>
              <a:t>خزانة الأبخرة</a:t>
            </a:r>
            <a:endParaRPr lang="ar-SA" sz="3200" b="1" dirty="0"/>
          </a:p>
          <a:p>
            <a:pPr lvl="1" algn="r" rtl="1"/>
            <a:r>
              <a:rPr lang="ar-EG" sz="3200" b="1" dirty="0"/>
              <a:t>احذر </a:t>
            </a:r>
            <a:r>
              <a:rPr lang="ar-SA" sz="3200" b="1" dirty="0"/>
              <a:t>المواد السامة والمواد القابلة للاشتعال</a:t>
            </a:r>
            <a:endParaRPr lang="en-US" sz="3200" b="1" dirty="0"/>
          </a:p>
          <a:p>
            <a:pPr algn="r" rtl="1"/>
            <a:r>
              <a:rPr lang="ar-EG" sz="3200" b="1" dirty="0"/>
              <a:t>الامتزاز</a:t>
            </a:r>
            <a:endParaRPr lang="en-US" sz="3200" b="1" dirty="0"/>
          </a:p>
          <a:p>
            <a:pPr lvl="1" algn="r" rtl="1"/>
            <a:r>
              <a:rPr lang="ar-EG" sz="3200" b="1" dirty="0"/>
              <a:t>الكربون النشط</a:t>
            </a:r>
            <a:endParaRPr lang="ar-SA" sz="3200" b="1" dirty="0"/>
          </a:p>
          <a:p>
            <a:pPr lvl="1" algn="r" rtl="1"/>
            <a:r>
              <a:rPr lang="ar-SA" sz="3200" b="1" dirty="0" err="1"/>
              <a:t>راتنج</a:t>
            </a:r>
            <a:r>
              <a:rPr lang="ar-SA" sz="3200" b="1" dirty="0"/>
              <a:t> التبادل الأيوني</a:t>
            </a:r>
          </a:p>
          <a:p>
            <a:pPr lvl="1" algn="r" rtl="1"/>
            <a:r>
              <a:rPr lang="ar-SA" sz="3200" b="1" dirty="0" err="1"/>
              <a:t>الألومينا</a:t>
            </a:r>
            <a:r>
              <a:rPr lang="ar-SA" sz="3200" b="1" dirty="0"/>
              <a:t> </a:t>
            </a:r>
            <a:r>
              <a:rPr lang="ar-EG" sz="3200" b="1" dirty="0"/>
              <a:t>النشطة</a:t>
            </a:r>
            <a:endParaRPr lang="en-US" sz="3200" b="1" dirty="0"/>
          </a:p>
          <a:p>
            <a:pPr algn="r" rtl="1"/>
            <a:r>
              <a:rPr lang="ar-EG" sz="3200" b="1" dirty="0"/>
              <a:t>الترسيب - الاستخراج</a:t>
            </a:r>
            <a:endParaRPr lang="en-US" sz="3200" b="1" dirty="0"/>
          </a:p>
          <a:p>
            <a:pPr marL="109728" indent="0" algn="r" rtl="1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1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Da\Desktop\pictuers\Cool-Orange-Backgrounds-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8" name="Rectangle 7"/>
          <p:cNvSpPr/>
          <p:nvPr/>
        </p:nvSpPr>
        <p:spPr>
          <a:xfrm>
            <a:off x="1219200" y="2387091"/>
            <a:ext cx="728084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a typeface="Calibri"/>
                <a:cs typeface="Arial"/>
              </a:rPr>
              <a:t> </a:t>
            </a:r>
            <a:endParaRPr lang="en-US" sz="2000" dirty="0">
              <a:ea typeface="Calibri"/>
              <a:cs typeface="Arial"/>
            </a:endParaRPr>
          </a:p>
        </p:txBody>
      </p:sp>
      <p:sp>
        <p:nvSpPr>
          <p:cNvPr id="2" name="مخطط انسيابي: معالجة 1"/>
          <p:cNvSpPr/>
          <p:nvPr/>
        </p:nvSpPr>
        <p:spPr>
          <a:xfrm>
            <a:off x="1295400" y="316251"/>
            <a:ext cx="5791200" cy="1137949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>
                <a:solidFill>
                  <a:srgbClr val="7030A0"/>
                </a:solidFill>
                <a:latin typeface="Garamond"/>
                <a:cs typeface="Garamond"/>
              </a:rPr>
              <a:t>طلب وتخزين المواد الكيميائية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مخطط انسيابي: معالجة 3"/>
          <p:cNvSpPr/>
          <p:nvPr/>
        </p:nvSpPr>
        <p:spPr>
          <a:xfrm>
            <a:off x="457200" y="1905000"/>
            <a:ext cx="8077200" cy="4572000"/>
          </a:xfrm>
          <a:prstGeom prst="flowChartProcess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معرفة ما إذا كان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ت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 مؤسستك 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تمتلكها 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بالفعل؟ (فائض)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طلب 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الحد الأدنى</a:t>
            </a:r>
            <a:r>
              <a:rPr lang="ar-IQ" sz="3200" b="1" dirty="0">
                <a:solidFill>
                  <a:schemeClr val="bg1"/>
                </a:solidFill>
                <a:latin typeface="Garamond"/>
                <a:cs typeface="Garamond"/>
              </a:rPr>
              <a:t> من المواد</a:t>
            </a:r>
            <a:endParaRPr lang="ar-SA" sz="3200" b="1" dirty="0">
              <a:solidFill>
                <a:schemeClr val="bg1"/>
              </a:solidFill>
              <a:latin typeface="Garamond"/>
              <a:cs typeface="Garamond"/>
            </a:endParaRPr>
          </a:p>
          <a:p>
            <a:pPr algn="r" rtl="1"/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ال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تحقق 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من ال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تخزين 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ال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خاص؟ (التبريد، 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صندوق جاف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...)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وضع علامة بتاريخ 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ا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لا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ستلام / 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ال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فتح (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الموا 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الكيميائية غير مستقرة)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هل يمكن 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في نهاية المطاف التخلص منها (النفايات </a:t>
            </a:r>
            <a:r>
              <a:rPr lang="ar-EG" sz="3200" b="1" dirty="0">
                <a:solidFill>
                  <a:schemeClr val="bg1"/>
                </a:solidFill>
                <a:latin typeface="Garamond"/>
                <a:cs typeface="Garamond"/>
              </a:rPr>
              <a:t>المشعة</a:t>
            </a:r>
            <a:r>
              <a:rPr lang="ar-SA" sz="3200" b="1" dirty="0">
                <a:solidFill>
                  <a:schemeClr val="bg1"/>
                </a:solidFill>
                <a:latin typeface="Garamond"/>
                <a:cs typeface="Garamond"/>
              </a:rPr>
              <a:t>، النفايات المختلطة)</a:t>
            </a:r>
            <a:endParaRPr lang="en-US" sz="3200" b="1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000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28800" y="1524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600" b="1" u="sng" dirty="0">
                <a:solidFill>
                  <a:srgbClr val="002060"/>
                </a:solidFill>
              </a:rPr>
              <a:t>المعالجة في الموقع: التحويل الكيميائي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800" b="1" dirty="0">
                <a:solidFill>
                  <a:srgbClr val="163AA9"/>
                </a:solidFill>
              </a:rPr>
              <a:t>يتطلب خبرة كيميائية، وقد لا تسمح به اللوائح، ويكون خاصاً بكل مادة كيميائية</a:t>
            </a:r>
            <a:endParaRPr lang="en-US" sz="2800" b="1" dirty="0">
              <a:solidFill>
                <a:srgbClr val="163AA9"/>
              </a:solidFill>
            </a:endParaRPr>
          </a:p>
          <a:p>
            <a:pPr algn="r" rtl="1"/>
            <a:r>
              <a:rPr lang="ar-EG" sz="2800" b="1" dirty="0"/>
              <a:t>التخفيف للحد من المخاطر</a:t>
            </a:r>
            <a:r>
              <a:rPr lang="en-US" sz="2800" b="1" dirty="0"/>
              <a:t> </a:t>
            </a:r>
          </a:p>
          <a:p>
            <a:pPr lvl="1" algn="r" rtl="1"/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  <a:r>
              <a:rPr lang="en-US" sz="2800" b="1" baseline="-25000" dirty="0"/>
              <a:t>2</a:t>
            </a:r>
            <a:r>
              <a:rPr lang="en-US" sz="2800" b="1" dirty="0"/>
              <a:t>, HClO</a:t>
            </a:r>
            <a:r>
              <a:rPr lang="en-US" sz="2800" b="1" baseline="-25000" dirty="0"/>
              <a:t>4</a:t>
            </a:r>
            <a:r>
              <a:rPr lang="en-US" sz="2800" b="1" dirty="0"/>
              <a:t>, HNO</a:t>
            </a:r>
            <a:r>
              <a:rPr lang="en-US" sz="2800" b="1" baseline="-25000" dirty="0"/>
              <a:t>3</a:t>
            </a:r>
          </a:p>
          <a:p>
            <a:pPr lvl="1" algn="r" rtl="1"/>
            <a:r>
              <a:rPr lang="ar-EG" sz="2800" b="1" dirty="0"/>
              <a:t>عدم إضافة الماء أبداً إلى الأحماض المركزة</a:t>
            </a:r>
            <a:endParaRPr lang="en-US" sz="2800" b="1" dirty="0"/>
          </a:p>
          <a:p>
            <a:pPr lvl="1" algn="r" rtl="1"/>
            <a:r>
              <a:rPr lang="ar-EG" sz="2800" b="1" dirty="0"/>
              <a:t>معادلة الحمض بالقاعدة بلطف</a:t>
            </a:r>
            <a:endParaRPr lang="en-US" sz="2800" b="1" dirty="0"/>
          </a:p>
          <a:p>
            <a:pPr algn="r" rtl="1"/>
            <a:r>
              <a:rPr lang="ar-EG" sz="2800" b="1" dirty="0"/>
              <a:t>التحلل (حمض وقاعدة)</a:t>
            </a:r>
            <a:endParaRPr lang="en-US" sz="2800" b="1" dirty="0"/>
          </a:p>
          <a:p>
            <a:pPr lvl="1" algn="r" rtl="1"/>
            <a:r>
              <a:rPr lang="ar-EG" sz="2800" b="1" dirty="0"/>
              <a:t>مركبات الهالوجين النشطة مع هيدروكسيد الصوديوم</a:t>
            </a:r>
            <a:endParaRPr lang="en-US" sz="2800" b="1" dirty="0"/>
          </a:p>
          <a:p>
            <a:pPr algn="r" rtl="1"/>
            <a:r>
              <a:rPr lang="ar-EG" sz="2800" b="1" dirty="0"/>
              <a:t>الأكسدة والاختزال</a:t>
            </a:r>
            <a:endParaRPr lang="en-US" sz="2800" b="1" dirty="0"/>
          </a:p>
          <a:p>
            <a:pPr algn="r" rtl="1"/>
            <a:endParaRPr lang="en-US" sz="2800" b="1" dirty="0">
              <a:solidFill>
                <a:srgbClr val="163AA9"/>
              </a:solidFill>
            </a:endParaRPr>
          </a:p>
        </p:txBody>
      </p:sp>
      <p:pic>
        <p:nvPicPr>
          <p:cNvPr id="4" name="Picture 7" descr="j0278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8636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MCIN00463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44" y="4038600"/>
            <a:ext cx="18065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894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533400" y="457200"/>
            <a:ext cx="6705600" cy="484327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400" b="1"/>
              <a:t>المراجع</a:t>
            </a:r>
            <a:r>
              <a:rPr lang="en-US" sz="2400" b="1"/>
              <a:t>: </a:t>
            </a:r>
          </a:p>
          <a:p>
            <a:pPr lvl="1" algn="r" rtl="1"/>
            <a:r>
              <a:rPr lang="ar-SA" sz="2000" b="1"/>
              <a:t>"إجراءات </a:t>
            </a:r>
            <a:r>
              <a:rPr lang="ar-EG" sz="2000" b="1"/>
              <a:t>معالجة فائض ونفايات المواد الكيميائية المختبرية</a:t>
            </a:r>
            <a:r>
              <a:rPr lang="ar-SA" sz="2000" b="1"/>
              <a:t>، القسم </a:t>
            </a:r>
            <a:r>
              <a:rPr lang="en-US" sz="2000" b="1"/>
              <a:t>7.D</a:t>
            </a:r>
            <a:r>
              <a:rPr lang="ar-SA" sz="2000" b="1"/>
              <a:t>في الممارسات الحكيمة في المختبر: المناولة والتخلص من المواد الكيميائية،" الأكاديمية الوطنية للصحافة، 1995، متاح على شبكة الإنترنت: </a:t>
            </a:r>
            <a:r>
              <a:rPr lang="en-US" sz="2000" b="1"/>
              <a:t>http://www.nap.edu/catalog.php?record_id=4911</a:t>
            </a:r>
          </a:p>
          <a:p>
            <a:pPr lvl="1" algn="r" rtl="1"/>
            <a:r>
              <a:rPr lang="en-US" sz="2000" b="1"/>
              <a:t>"</a:t>
            </a:r>
            <a:r>
              <a:rPr lang="ar-SA" sz="2000" b="1"/>
              <a:t>تدمير المواد الكيميائية الخطرة في المختبر، </a:t>
            </a:r>
            <a:r>
              <a:rPr lang="ar-EG" sz="2000" b="1"/>
              <a:t>الطبعة الثانية</a:t>
            </a:r>
            <a:r>
              <a:rPr lang="ar-SA" sz="2000" b="1"/>
              <a:t>"، جورج </a:t>
            </a:r>
            <a:r>
              <a:rPr lang="ar-EG" sz="2000" b="1"/>
              <a:t>لون </a:t>
            </a:r>
            <a:r>
              <a:rPr lang="ar-SA" sz="2000" b="1"/>
              <a:t>واريك </a:t>
            </a:r>
            <a:r>
              <a:rPr lang="ar-EG" sz="2000" b="1"/>
              <a:t>ب. سانسون</a:t>
            </a:r>
            <a:r>
              <a:rPr lang="en-US" sz="2000" b="1"/>
              <a:t>، </a:t>
            </a:r>
            <a:r>
              <a:rPr lang="ar-SA" sz="2000" b="1"/>
              <a:t>وايلي </a:t>
            </a:r>
            <a:r>
              <a:rPr lang="ar-EG" sz="2000" b="1"/>
              <a:t>انترساينس</a:t>
            </a:r>
            <a:r>
              <a:rPr lang="en-US" sz="2000" b="1"/>
              <a:t>، 1994، ISBN 978-0471573999.</a:t>
            </a:r>
          </a:p>
          <a:p>
            <a:pPr lvl="1" algn="r" rtl="1"/>
            <a:r>
              <a:rPr lang="en-US" sz="2000" b="1"/>
              <a:t>”</a:t>
            </a:r>
            <a:r>
              <a:rPr lang="ar-EG" sz="2000" b="1"/>
              <a:t>كتيب التخلص من </a:t>
            </a:r>
            <a:r>
              <a:rPr lang="ar-SA" sz="2000" b="1"/>
              <a:t>المواد الكيميائية </a:t>
            </a:r>
            <a:r>
              <a:rPr lang="ar-EG" sz="2000" b="1"/>
              <a:t>المختبرية </a:t>
            </a:r>
            <a:r>
              <a:rPr lang="ar-SA" sz="2000" b="1"/>
              <a:t>الخطرة، الطبعة الثالثة"، مارغريت آن </a:t>
            </a:r>
            <a:r>
              <a:rPr lang="ar-EG" sz="2000" b="1"/>
              <a:t>آرمور</a:t>
            </a:r>
            <a:r>
              <a:rPr lang="ar-SA" sz="2000" b="1"/>
              <a:t>، </a:t>
            </a:r>
            <a:r>
              <a:rPr lang="en-US" sz="2000" b="1"/>
              <a:t>CRC </a:t>
            </a:r>
            <a:r>
              <a:rPr lang="ar-EG" sz="2000" b="1"/>
              <a:t> برس</a:t>
            </a:r>
            <a:r>
              <a:rPr lang="ar-SA" sz="2000" b="1"/>
              <a:t>، 2003، </a:t>
            </a:r>
            <a:r>
              <a:rPr lang="en-US" sz="2000" b="1"/>
              <a:t>ISBN 978-1566705677</a:t>
            </a:r>
          </a:p>
          <a:p>
            <a:pPr lvl="1" algn="r" rtl="1"/>
            <a:r>
              <a:rPr lang="en-US" sz="2000" b="1"/>
              <a:t>"</a:t>
            </a:r>
            <a:r>
              <a:rPr lang="ar-SA" sz="2000" b="1"/>
              <a:t>كتيب التخلص من النفايات</a:t>
            </a:r>
            <a:r>
              <a:rPr lang="ar-EG" sz="2000" b="1"/>
              <a:t> المختبرية</a:t>
            </a:r>
            <a:r>
              <a:rPr lang="ar-SA" sz="2000" b="1"/>
              <a:t>"، مارتن بيت وإيفا بيت، 1986. </a:t>
            </a:r>
            <a:r>
              <a:rPr lang="en-US" sz="2000" b="1"/>
              <a:t>ISBN 0-85312-634-8</a:t>
            </a:r>
            <a:endParaRPr lang="en-US" sz="2000" b="1" dirty="0"/>
          </a:p>
        </p:txBody>
      </p:sp>
      <p:pic>
        <p:nvPicPr>
          <p:cNvPr id="3" name="Picture 4" descr="Armour_HazChemBook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143000"/>
            <a:ext cx="94138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azChemBk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944" y="2855102"/>
            <a:ext cx="941388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ittPitt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51" y="4590859"/>
            <a:ext cx="9604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706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0600" y="3810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2060"/>
                </a:solidFill>
              </a:rPr>
              <a:t>Definition of a Hazardous Chemical Waste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1166843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Hazardous waste is defined as a substance that poses a hazard to human health or the environment when improperly managed. A chemical waste is considered hazardous if it is listed on a Federal or State regulations list or if it exhibits one or more of the following characteristics: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</a:rPr>
              <a:t>Ignitable</a:t>
            </a:r>
            <a:r>
              <a:rPr lang="en-US" sz="2400" b="1" dirty="0"/>
              <a:t>: generally are liquids with a flash point below 60°C (140°F).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Corrosive</a:t>
            </a:r>
            <a:r>
              <a:rPr lang="en-US" sz="2400" b="1" dirty="0"/>
              <a:t>: generally aqueous wastes with a pH of 2 or less or 12.5 or greater.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Reactive</a:t>
            </a:r>
            <a:r>
              <a:rPr lang="en-US" sz="2400" b="1" dirty="0"/>
              <a:t>: are wastes that are unstable, explosive, and capable of detonation or react violently with water.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Toxic</a:t>
            </a:r>
            <a:r>
              <a:rPr lang="en-US" sz="2400" b="1" dirty="0"/>
              <a:t>: a chemical that poses a hazard to health or the environment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808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05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0800" y="533400"/>
            <a:ext cx="5029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solidFill>
                  <a:srgbClr val="7030A0"/>
                </a:solidFill>
              </a:rPr>
              <a:t>الخطوات المقبلة في المشتريات الكيميائية</a:t>
            </a:r>
            <a:br>
              <a:rPr lang="ar-EG" sz="2400" b="1" dirty="0">
                <a:solidFill>
                  <a:srgbClr val="7030A0"/>
                </a:solidFill>
              </a:rPr>
            </a:br>
            <a:r>
              <a:rPr lang="ar-EG" sz="2400" b="1" dirty="0">
                <a:solidFill>
                  <a:srgbClr val="7030A0"/>
                </a:solidFill>
              </a:rPr>
              <a:t>والتخزين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00200" y="205740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b="1" dirty="0">
                <a:solidFill>
                  <a:srgbClr val="002060"/>
                </a:solidFill>
              </a:rPr>
              <a:t>تحديد </a:t>
            </a:r>
            <a:r>
              <a:rPr lang="ar-EG" sz="2800" b="1" dirty="0">
                <a:solidFill>
                  <a:srgbClr val="002060"/>
                </a:solidFill>
              </a:rPr>
              <a:t>اللجنة الفرعية للمشتريات الكيميائية والتخزين</a:t>
            </a:r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endParaRPr lang="en-US" sz="2800" b="1" dirty="0">
              <a:solidFill>
                <a:srgbClr val="002060"/>
              </a:solidFill>
            </a:endParaRPr>
          </a:p>
          <a:p>
            <a:pPr algn="r" rtl="1"/>
            <a:r>
              <a:rPr lang="ar-EG" sz="2800" b="1" dirty="0">
                <a:solidFill>
                  <a:srgbClr val="002060"/>
                </a:solidFill>
              </a:rPr>
              <a:t>تحديد أولويات </a:t>
            </a:r>
            <a:r>
              <a:rPr lang="ar-IQ" sz="2800" b="1" dirty="0">
                <a:solidFill>
                  <a:srgbClr val="002060"/>
                </a:solidFill>
              </a:rPr>
              <a:t>الشراء</a:t>
            </a:r>
          </a:p>
          <a:p>
            <a:pPr algn="r" rtl="1"/>
            <a:r>
              <a:rPr lang="ar-IQ" sz="2800" b="1" dirty="0">
                <a:solidFill>
                  <a:srgbClr val="002060"/>
                </a:solidFill>
              </a:rPr>
              <a:t>انشاء نظام قوي للمخزون الكيميائي</a:t>
            </a:r>
          </a:p>
          <a:p>
            <a:pPr algn="r" rtl="1"/>
            <a:r>
              <a:rPr lang="ar-IQ" sz="2800" b="1" dirty="0">
                <a:solidFill>
                  <a:srgbClr val="002060"/>
                </a:solidFill>
              </a:rPr>
              <a:t>وجود شبكات موردين موثوق بهم</a:t>
            </a:r>
          </a:p>
          <a:p>
            <a:pPr algn="r" rtl="1"/>
            <a:r>
              <a:rPr lang="ar-IQ" sz="2800" b="1" dirty="0">
                <a:solidFill>
                  <a:srgbClr val="002060"/>
                </a:solidFill>
              </a:rPr>
              <a:t>ووجود شبكات لتبادل المواد الكيميائية </a:t>
            </a:r>
          </a:p>
        </p:txBody>
      </p:sp>
    </p:spTree>
    <p:extLst>
      <p:ext uri="{BB962C8B-B14F-4D97-AF65-F5344CB8AC3E}">
        <p14:creationId xmlns:p14="http://schemas.microsoft.com/office/powerpoint/2010/main" val="100793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1691962" y="349956"/>
            <a:ext cx="5791200" cy="721309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solidFill>
                  <a:schemeClr val="tx1"/>
                </a:solidFill>
              </a:rPr>
              <a:t>التخطيط المسبق للتجارب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1143000" y="1143000"/>
            <a:ext cx="7086600" cy="4800600"/>
          </a:xfrm>
          <a:prstGeom prst="flowChartPunchedTape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ما </a:t>
            </a:r>
            <a:r>
              <a:rPr lang="ar-EG" sz="3200" b="1" dirty="0">
                <a:solidFill>
                  <a:schemeClr val="bg1"/>
                </a:solidFill>
              </a:rPr>
              <a:t>هي </a:t>
            </a:r>
            <a:r>
              <a:rPr lang="ar-SA" sz="3200" b="1" dirty="0">
                <a:solidFill>
                  <a:schemeClr val="bg1"/>
                </a:solidFill>
              </a:rPr>
              <a:t>المواد الكيميائية المطلوبة؟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ما هي الكمية </a:t>
            </a:r>
            <a:r>
              <a:rPr lang="ar-SA" sz="3200" b="1" dirty="0">
                <a:solidFill>
                  <a:schemeClr val="bg1"/>
                </a:solidFill>
              </a:rPr>
              <a:t>المطلوب</a:t>
            </a:r>
            <a:r>
              <a:rPr lang="ar-EG" sz="3200" b="1" dirty="0">
                <a:solidFill>
                  <a:schemeClr val="bg1"/>
                </a:solidFill>
              </a:rPr>
              <a:t>ة</a:t>
            </a:r>
            <a:r>
              <a:rPr lang="ar-SA" sz="3200" b="1" dirty="0">
                <a:solidFill>
                  <a:schemeClr val="bg1"/>
                </a:solidFill>
              </a:rPr>
              <a:t>؟</a:t>
            </a:r>
          </a:p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كيف سيتم التعامل مع المواد الكيميائية؟</a:t>
            </a:r>
          </a:p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ما هي </a:t>
            </a:r>
            <a:r>
              <a:rPr lang="ar-EG" sz="3200" b="1" dirty="0">
                <a:solidFill>
                  <a:schemeClr val="bg1"/>
                </a:solidFill>
              </a:rPr>
              <a:t>منتجات التفاعل</a:t>
            </a:r>
            <a:r>
              <a:rPr lang="ar-SA" sz="3200" b="1" dirty="0">
                <a:solidFill>
                  <a:schemeClr val="bg1"/>
                </a:solidFill>
              </a:rPr>
              <a:t>؟</a:t>
            </a:r>
          </a:p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كيف سيتم تخزين المواد الكيميائية؟</a:t>
            </a:r>
          </a:p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كيفية التخلص من </a:t>
            </a:r>
            <a:r>
              <a:rPr lang="ar-EG" sz="3200" b="1" dirty="0">
                <a:solidFill>
                  <a:schemeClr val="bg1"/>
                </a:solidFill>
              </a:rPr>
              <a:t>المواد الكيميائية</a:t>
            </a:r>
            <a:r>
              <a:rPr lang="ar-SA" sz="3200" b="1" dirty="0">
                <a:solidFill>
                  <a:schemeClr val="bg1"/>
                </a:solidFill>
              </a:rPr>
              <a:t>؟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1">
            <a:extLst>
              <a:ext uri="{FF2B5EF4-FFF2-40B4-BE49-F238E27FC236}">
                <a16:creationId xmlns:a16="http://schemas.microsoft.com/office/drawing/2014/main" id="{7EE2E20E-23A3-4628-8354-5410225ED4F1}"/>
              </a:ext>
            </a:extLst>
          </p:cNvPr>
          <p:cNvSpPr/>
          <p:nvPr/>
        </p:nvSpPr>
        <p:spPr>
          <a:xfrm>
            <a:off x="1828800" y="533400"/>
            <a:ext cx="5257800" cy="914400"/>
          </a:xfrm>
          <a:prstGeom prst="flowChartProcess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solidFill>
                  <a:srgbClr val="002060"/>
                </a:solidFill>
              </a:rPr>
              <a:t>إدارة المخزون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مخطط انسيابي: معالجة 2">
            <a:extLst>
              <a:ext uri="{FF2B5EF4-FFF2-40B4-BE49-F238E27FC236}">
                <a16:creationId xmlns:a16="http://schemas.microsoft.com/office/drawing/2014/main" id="{40D693EA-B872-4292-882C-F2B8A5306ACC}"/>
              </a:ext>
            </a:extLst>
          </p:cNvPr>
          <p:cNvSpPr/>
          <p:nvPr/>
        </p:nvSpPr>
        <p:spPr>
          <a:xfrm>
            <a:off x="152400" y="1676400"/>
            <a:ext cx="8763000" cy="4038600"/>
          </a:xfrm>
          <a:prstGeom prst="flowChartProcess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r" rtl="1">
              <a:buNone/>
            </a:pPr>
            <a:r>
              <a:rPr lang="ar-EG" sz="3200" b="1" u="sng" dirty="0">
                <a:solidFill>
                  <a:schemeClr val="bg1"/>
                </a:solidFill>
              </a:rPr>
              <a:t>الأقل هو الأفضل</a:t>
            </a:r>
            <a:r>
              <a:rPr lang="ar-EG" sz="3200" b="1" dirty="0">
                <a:solidFill>
                  <a:schemeClr val="bg1"/>
                </a:solidFill>
              </a:rPr>
              <a:t>!</a:t>
            </a:r>
            <a:endParaRPr lang="en-US" sz="3200" b="1" dirty="0">
              <a:solidFill>
                <a:schemeClr val="bg1"/>
              </a:solidFill>
            </a:endParaRPr>
          </a:p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طلب ما تحتاجه فقط</a:t>
            </a:r>
          </a:p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تقليل حجم التجربة</a:t>
            </a: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تقليل تكلفة التخزين</a:t>
            </a:r>
            <a:endParaRPr lang="ar-SA" sz="3200" b="1" dirty="0">
              <a:solidFill>
                <a:schemeClr val="bg1"/>
              </a:solidFill>
            </a:endParaRPr>
          </a:p>
          <a:p>
            <a:pPr algn="r" rtl="1"/>
            <a:r>
              <a:rPr lang="ar-EG" sz="3200" b="1" dirty="0">
                <a:solidFill>
                  <a:schemeClr val="bg1"/>
                </a:solidFill>
              </a:rPr>
              <a:t>تقليل تكلفة التخلص منها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4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1">
            <a:extLst>
              <a:ext uri="{FF2B5EF4-FFF2-40B4-BE49-F238E27FC236}">
                <a16:creationId xmlns:a16="http://schemas.microsoft.com/office/drawing/2014/main" id="{AA8FAFE9-7CC4-440C-A364-2AC56C9A8361}"/>
              </a:ext>
            </a:extLst>
          </p:cNvPr>
          <p:cNvSpPr/>
          <p:nvPr/>
        </p:nvSpPr>
        <p:spPr>
          <a:xfrm>
            <a:off x="419100" y="228600"/>
            <a:ext cx="8305800" cy="762000"/>
          </a:xfrm>
          <a:prstGeom prst="flowChartProcess">
            <a:avLst/>
          </a:prstGeom>
          <a:solidFill>
            <a:srgbClr val="FFFF00"/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u="sng" dirty="0">
                <a:solidFill>
                  <a:schemeClr val="tx1"/>
                </a:solidFill>
              </a:rPr>
              <a:t>طلب المواد الكيميائية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5" name="مخطط انسيابي: معالجة 7">
            <a:extLst>
              <a:ext uri="{FF2B5EF4-FFF2-40B4-BE49-F238E27FC236}">
                <a16:creationId xmlns:a16="http://schemas.microsoft.com/office/drawing/2014/main" id="{C5C87B57-2F59-4807-BEDB-19244412CBE0}"/>
              </a:ext>
            </a:extLst>
          </p:cNvPr>
          <p:cNvSpPr/>
          <p:nvPr/>
        </p:nvSpPr>
        <p:spPr>
          <a:xfrm>
            <a:off x="419100" y="1276350"/>
            <a:ext cx="8572500" cy="4819650"/>
          </a:xfrm>
          <a:prstGeom prst="flowChartProcess">
            <a:avLst/>
          </a:prstGeom>
          <a:solidFill>
            <a:srgbClr val="00B0F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EG" sz="3200" b="1" u="sng" dirty="0">
                <a:solidFill>
                  <a:schemeClr val="bg1"/>
                </a:solidFill>
              </a:rPr>
              <a:t>قاعدة البيانات أو جداول البيانات هي أدوات تتبع المخزون الكيميائي</a:t>
            </a:r>
            <a:endParaRPr lang="en-US" sz="3200" b="1" u="sng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العثور على المواد الكيميائية بسهولة</a:t>
            </a:r>
            <a:endParaRPr lang="en-US" sz="3200" b="1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يمكن تتبع أعمار المواد الكيميائية</a:t>
            </a:r>
            <a:endParaRPr lang="en-US" sz="3200" b="1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المعايير الكيميائية تحافظ على إمكانية التتبع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يمكن توثيق عملية التخلص منها</a:t>
            </a:r>
            <a:endParaRPr lang="en-US" sz="3200" b="1" dirty="0">
              <a:solidFill>
                <a:schemeClr val="bg1"/>
              </a:solidFill>
            </a:endParaRPr>
          </a:p>
          <a:p>
            <a:pPr algn="r" rtl="1"/>
            <a:r>
              <a:rPr lang="ar-EG" sz="3200" b="1" u="sng" dirty="0">
                <a:solidFill>
                  <a:schemeClr val="bg1"/>
                </a:solidFill>
              </a:rPr>
              <a:t>التوافق الفيزيائي</a:t>
            </a:r>
            <a:endParaRPr lang="en-US" sz="3200" b="1" u="sng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تأكيد دقة قاعدة البيانات</a:t>
            </a:r>
            <a:endParaRPr lang="en-US" sz="3200" b="1" dirty="0">
              <a:solidFill>
                <a:schemeClr val="bg1"/>
              </a:solidFill>
            </a:endParaRPr>
          </a:p>
          <a:p>
            <a:pPr lvl="1" algn="r" rtl="1"/>
            <a:r>
              <a:rPr lang="ar-EG" sz="3200" b="1" dirty="0">
                <a:solidFill>
                  <a:schemeClr val="bg1"/>
                </a:solidFill>
              </a:rPr>
              <a:t>توفير الفحص البصري لحالة المادة الكيميائية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229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2202</TotalTime>
  <Words>2326</Words>
  <Application>Microsoft Office PowerPoint</Application>
  <PresentationFormat>On-screen Show (4:3)</PresentationFormat>
  <Paragraphs>412</Paragraphs>
  <Slides>53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Forte</vt:lpstr>
      <vt:lpstr>Garamond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</dc:creator>
  <cp:lastModifiedBy>Owner</cp:lastModifiedBy>
  <cp:revision>306</cp:revision>
  <dcterms:created xsi:type="dcterms:W3CDTF">2006-08-16T00:00:00Z</dcterms:created>
  <dcterms:modified xsi:type="dcterms:W3CDTF">2020-12-03T18:52:10Z</dcterms:modified>
</cp:coreProperties>
</file>